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8" r:id="rId8"/>
    <p:sldId id="262" r:id="rId9"/>
    <p:sldId id="263" r:id="rId10"/>
    <p:sldId id="269" r:id="rId11"/>
    <p:sldId id="264" r:id="rId12"/>
    <p:sldId id="265" r:id="rId13"/>
    <p:sldId id="270" r:id="rId14"/>
    <p:sldId id="266" r:id="rId15"/>
    <p:sldId id="26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2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398857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20044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6A31ACEA-E5B2-424D-BB04-A52DCB3C95EA}" type="slidenum">
              <a:rPr lang="en-US" smtClean="0"/>
              <a:pPr/>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58010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4187402-A20E-4DC0-BC6E-96C49BE8C67F}"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3176308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4187402-A20E-4DC0-BC6E-96C49BE8C67F}"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31ACEA-E5B2-424D-BB04-A52DCB3C95EA}" type="slidenum">
              <a:rPr lang="en-US" smtClean="0"/>
              <a:pPr/>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5268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4187402-A20E-4DC0-BC6E-96C49BE8C67F}"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861273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129748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29424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47530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187402-A20E-4DC0-BC6E-96C49BE8C67F}"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367417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187402-A20E-4DC0-BC6E-96C49BE8C67F}"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419359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187402-A20E-4DC0-BC6E-96C49BE8C67F}" type="datetimeFigureOut">
              <a:rPr lang="en-US" smtClean="0"/>
              <a:pPr/>
              <a:t>6/11/2021</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327887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187402-A20E-4DC0-BC6E-96C49BE8C67F}" type="datetimeFigureOut">
              <a:rPr lang="en-US" smtClean="0"/>
              <a:pPr/>
              <a:t>6/11/2021</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3457036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87402-A20E-4DC0-BC6E-96C49BE8C67F}" type="datetimeFigureOut">
              <a:rPr lang="en-US" smtClean="0"/>
              <a:pPr/>
              <a:t>6/11/2021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20807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187402-A20E-4DC0-BC6E-96C49BE8C67F}"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1622346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187402-A20E-4DC0-BC6E-96C49BE8C67F}"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31ACEA-E5B2-424D-BB04-A52DCB3C95EA}" type="slidenum">
              <a:rPr lang="en-US" smtClean="0"/>
              <a:pPr/>
              <a:t>‹#›</a:t>
            </a:fld>
            <a:endParaRPr lang="en-US"/>
          </a:p>
        </p:txBody>
      </p:sp>
    </p:spTree>
    <p:extLst>
      <p:ext uri="{BB962C8B-B14F-4D97-AF65-F5344CB8AC3E}">
        <p14:creationId xmlns:p14="http://schemas.microsoft.com/office/powerpoint/2010/main" val="3501554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4187402-A20E-4DC0-BC6E-96C49BE8C67F}" type="datetimeFigureOut">
              <a:rPr lang="en-US" smtClean="0"/>
              <a:pPr/>
              <a:t>6/11/2021</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6A31ACEA-E5B2-424D-BB04-A52DCB3C95EA}" type="slidenum">
              <a:rPr lang="en-US" smtClean="0"/>
              <a:pPr/>
              <a:t>‹#›</a:t>
            </a:fld>
            <a:endParaRPr lang="en-US"/>
          </a:p>
        </p:txBody>
      </p:sp>
    </p:spTree>
    <p:extLst>
      <p:ext uri="{BB962C8B-B14F-4D97-AF65-F5344CB8AC3E}">
        <p14:creationId xmlns:p14="http://schemas.microsoft.com/office/powerpoint/2010/main" val="722135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8.png" /></Relationships>
</file>

<file path=ppt/slides/_rels/slide1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772400" cy="2331690"/>
          </a:xfrm>
        </p:spPr>
        <p:txBody>
          <a:bodyPr>
            <a:normAutofit fontScale="90000"/>
          </a:bodyPr>
          <a:lstStyle/>
          <a:p>
            <a:pPr algn="ctr"/>
            <a:br>
              <a:rPr lang="en-IN" sz="2400" dirty="0">
                <a:latin typeface="Times New Roman" pitchFamily="18" charset="0"/>
                <a:cs typeface="Times New Roman" pitchFamily="18" charset="0"/>
              </a:rPr>
            </a:br>
            <a:br>
              <a:rPr lang="en-IN" sz="2400" dirty="0">
                <a:latin typeface="Times New Roman" pitchFamily="18" charset="0"/>
                <a:cs typeface="Times New Roman" pitchFamily="18" charset="0"/>
              </a:rPr>
            </a:br>
            <a:br>
              <a:rPr lang="en-IN" sz="2400" dirty="0">
                <a:latin typeface="Times New Roman" pitchFamily="18" charset="0"/>
                <a:cs typeface="Times New Roman" pitchFamily="18" charset="0"/>
              </a:rPr>
            </a:br>
            <a:r>
              <a:rPr lang="en-IN" sz="2400" dirty="0" err="1">
                <a:latin typeface="Times New Roman" pitchFamily="18" charset="0"/>
                <a:cs typeface="Times New Roman" pitchFamily="18" charset="0"/>
              </a:rPr>
              <a:t>Dr.D.Y.Patil</a:t>
            </a:r>
            <a:r>
              <a:rPr lang="en-IN" sz="2400" dirty="0">
                <a:latin typeface="Times New Roman" pitchFamily="18" charset="0"/>
                <a:cs typeface="Times New Roman" pitchFamily="18" charset="0"/>
              </a:rPr>
              <a:t> Institute of Technology,Pimpri,Pune-18</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Department of Electronics and Telecommunication Engineering</a:t>
            </a:r>
            <a:br>
              <a:rPr lang="en-IN" sz="2400" dirty="0">
                <a:latin typeface="Times New Roman" pitchFamily="18" charset="0"/>
                <a:cs typeface="Times New Roman" pitchFamily="18" charset="0"/>
              </a:rPr>
            </a:br>
            <a:br>
              <a:rPr lang="en-IN" sz="2400" dirty="0">
                <a:latin typeface="Times New Roman" pitchFamily="18" charset="0"/>
                <a:cs typeface="Times New Roman" pitchFamily="18" charset="0"/>
              </a:rPr>
            </a:br>
            <a:r>
              <a:rPr lang="en-IN" sz="2800" dirty="0">
                <a:latin typeface="Times New Roman" pitchFamily="18" charset="0"/>
                <a:cs typeface="Times New Roman" pitchFamily="18" charset="0"/>
              </a:rPr>
              <a:t>Project Review Presentation</a:t>
            </a:r>
            <a:br>
              <a:rPr lang="en-IN" sz="2800" dirty="0">
                <a:latin typeface="Times New Roman" pitchFamily="18" charset="0"/>
                <a:cs typeface="Times New Roman" pitchFamily="18" charset="0"/>
              </a:rPr>
            </a:br>
            <a:br>
              <a:rPr lang="en-IN" sz="2800" dirty="0">
                <a:latin typeface="Times New Roman" pitchFamily="18" charset="0"/>
                <a:cs typeface="Times New Roman" pitchFamily="18" charset="0"/>
              </a:rPr>
            </a:br>
            <a:r>
              <a:rPr lang="en-IN" sz="2000" u="sng" dirty="0">
                <a:latin typeface="Times New Roman" pitchFamily="18" charset="0"/>
                <a:cs typeface="Times New Roman" pitchFamily="18" charset="0"/>
              </a:rPr>
              <a:t>Project Title</a:t>
            </a:r>
            <a:r>
              <a:rPr lang="en-IN" sz="2800" dirty="0">
                <a:latin typeface="Times New Roman" pitchFamily="18" charset="0"/>
                <a:cs typeface="Times New Roman" pitchFamily="18" charset="0"/>
              </a:rPr>
              <a:t>:-</a:t>
            </a:r>
            <a:r>
              <a:rPr lang="en-IN" sz="1800" dirty="0">
                <a:latin typeface="Times New Roman" pitchFamily="18" charset="0"/>
                <a:cs typeface="Times New Roman" pitchFamily="18" charset="0"/>
              </a:rPr>
              <a:t>RFID Based Smart Master Card For </a:t>
            </a:r>
            <a:r>
              <a:rPr lang="en-IN" sz="1800" dirty="0" err="1">
                <a:latin typeface="Times New Roman" pitchFamily="18" charset="0"/>
                <a:cs typeface="Times New Roman" pitchFamily="18" charset="0"/>
              </a:rPr>
              <a:t>Bus,Train,Metro</a:t>
            </a:r>
            <a:r>
              <a:rPr lang="en-IN" sz="1800" dirty="0">
                <a:latin typeface="Times New Roman" pitchFamily="18" charset="0"/>
                <a:cs typeface="Times New Roman" pitchFamily="18" charset="0"/>
              </a:rPr>
              <a:t> Ticketing</a:t>
            </a:r>
            <a:endParaRPr lang="en-US" sz="1800" dirty="0">
              <a:latin typeface="Times New Roman" pitchFamily="18" charset="0"/>
              <a:cs typeface="Times New Roman" pitchFamily="18" charset="0"/>
            </a:endParaRPr>
          </a:p>
        </p:txBody>
      </p:sp>
      <p:sp>
        <p:nvSpPr>
          <p:cNvPr id="7" name="TextBox 6"/>
          <p:cNvSpPr txBox="1"/>
          <p:nvPr/>
        </p:nvSpPr>
        <p:spPr>
          <a:xfrm>
            <a:off x="899592" y="4005064"/>
            <a:ext cx="7344816" cy="2585323"/>
          </a:xfrm>
          <a:prstGeom prst="rect">
            <a:avLst/>
          </a:prstGeom>
          <a:noFill/>
        </p:spPr>
        <p:txBody>
          <a:bodyPr wrap="square" rtlCol="0">
            <a:spAutoFit/>
          </a:bodyPr>
          <a:lstStyle/>
          <a:p>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         GROUP MEMBERS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          POOJA BIRAJDAR            TETB02</a:t>
            </a:r>
          </a:p>
          <a:p>
            <a:r>
              <a:rPr lang="en-IN" dirty="0">
                <a:latin typeface="Times New Roman" pitchFamily="18" charset="0"/>
                <a:cs typeface="Times New Roman" pitchFamily="18" charset="0"/>
              </a:rPr>
              <a:t>          MANSI HOUSALMAL      TETB14</a:t>
            </a:r>
          </a:p>
          <a:p>
            <a:r>
              <a:rPr lang="en-IN" dirty="0">
                <a:latin typeface="Times New Roman" pitchFamily="18" charset="0"/>
                <a:cs typeface="Times New Roman" pitchFamily="18" charset="0"/>
              </a:rPr>
              <a:t>          VEDANT TODASE            TETB19</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                            PROJECT GUIDE : PROF. PRIYANKA PATIL</a:t>
            </a:r>
            <a:endParaRPr lang="en-US" dirty="0">
              <a:latin typeface="Times New Roman" pitchFamily="18" charset="0"/>
              <a:cs typeface="Times New Roman" pitchFamily="18" charset="0"/>
            </a:endParaRPr>
          </a:p>
        </p:txBody>
      </p:sp>
      <p:grpSp>
        <p:nvGrpSpPr>
          <p:cNvPr id="8" name="object 12"/>
          <p:cNvGrpSpPr/>
          <p:nvPr/>
        </p:nvGrpSpPr>
        <p:grpSpPr>
          <a:xfrm>
            <a:off x="2888614" y="369138"/>
            <a:ext cx="2691318" cy="1281947"/>
            <a:chOff x="2983925" y="914400"/>
            <a:chExt cx="1819789" cy="1265144"/>
          </a:xfrm>
        </p:grpSpPr>
        <p:sp>
          <p:nvSpPr>
            <p:cNvPr id="9" name="object 13"/>
            <p:cNvSpPr/>
            <p:nvPr/>
          </p:nvSpPr>
          <p:spPr>
            <a:xfrm>
              <a:off x="2983925" y="914400"/>
              <a:ext cx="1819789" cy="1265144"/>
            </a:xfrm>
            <a:prstGeom prst="rect">
              <a:avLst/>
            </a:prstGeom>
            <a:blipFill>
              <a:blip r:embed="rId2" cstate="print"/>
              <a:stretch>
                <a:fillRect/>
              </a:stretch>
            </a:blipFill>
          </p:spPr>
          <p:txBody>
            <a:bodyPr wrap="square" lIns="0" tIns="0" rIns="0" bIns="0" rtlCol="0"/>
            <a:lstStyle/>
            <a:p>
              <a:endParaRPr sz="1600">
                <a:ln w="0"/>
                <a:effectLst>
                  <a:outerShdw blurRad="38100" dist="19050" dir="2700000" algn="tl" rotWithShape="0">
                    <a:schemeClr val="dk1">
                      <a:alpha val="40000"/>
                    </a:schemeClr>
                  </a:outerShdw>
                </a:effectLst>
              </a:endParaRPr>
            </a:p>
          </p:txBody>
        </p:sp>
        <p:sp>
          <p:nvSpPr>
            <p:cNvPr id="10" name="object 14"/>
            <p:cNvSpPr/>
            <p:nvPr/>
          </p:nvSpPr>
          <p:spPr>
            <a:xfrm>
              <a:off x="3152901" y="1066787"/>
              <a:ext cx="1602245" cy="943368"/>
            </a:xfrm>
            <a:prstGeom prst="rect">
              <a:avLst/>
            </a:prstGeom>
            <a:blipFill>
              <a:blip r:embed="rId3" cstate="print"/>
              <a:stretch>
                <a:fillRect/>
              </a:stretch>
            </a:blipFill>
            <a:ln>
              <a:solidFill>
                <a:schemeClr val="bg1"/>
              </a:solidFill>
            </a:ln>
          </p:spPr>
          <p:txBody>
            <a:bodyPr wrap="square" lIns="0" tIns="0" rIns="0" bIns="0" rtlCol="0"/>
            <a:lstStyle/>
            <a:p>
              <a:endParaRPr sz="1600">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03794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06-11 at 12.50.33 PM.jpeg"/>
          <p:cNvPicPr>
            <a:picLocks noGrp="1" noChangeAspect="1"/>
          </p:cNvPicPr>
          <p:nvPr>
            <p:ph idx="1"/>
          </p:nvPr>
        </p:nvPicPr>
        <p:blipFill>
          <a:blip r:embed="rId2" cstate="print"/>
          <a:stretch>
            <a:fillRect/>
          </a:stretch>
        </p:blipFill>
        <p:spPr>
          <a:xfrm>
            <a:off x="539552" y="548680"/>
            <a:ext cx="8208912" cy="5976664"/>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Simulation Output</a:t>
            </a:r>
            <a:endParaRPr lang="en-US" sz="4000" dirty="0">
              <a:latin typeface="Times New Roman" pitchFamily="18" charset="0"/>
              <a:cs typeface="Times New Roman" pitchFamily="18" charset="0"/>
            </a:endParaRPr>
          </a:p>
        </p:txBody>
      </p:sp>
      <p:pic>
        <p:nvPicPr>
          <p:cNvPr id="6" name="Content Placeholder 5" descr="WhatsApp Image 2021-06-11 at 12.50.42 PM.jpeg"/>
          <p:cNvPicPr>
            <a:picLocks noGrp="1" noChangeAspect="1"/>
          </p:cNvPicPr>
          <p:nvPr>
            <p:ph idx="1"/>
          </p:nvPr>
        </p:nvPicPr>
        <p:blipFill>
          <a:blip r:embed="rId2" cstate="print"/>
          <a:stretch>
            <a:fillRect/>
          </a:stretch>
        </p:blipFill>
        <p:spPr>
          <a:xfrm>
            <a:off x="470759" y="1268760"/>
            <a:ext cx="8349713" cy="5328592"/>
          </a:xfrm>
        </p:spPr>
      </p:pic>
    </p:spTree>
    <p:extLst>
      <p:ext uri="{BB962C8B-B14F-4D97-AF65-F5344CB8AC3E}">
        <p14:creationId xmlns:p14="http://schemas.microsoft.com/office/powerpoint/2010/main" val="2973704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Simulation Video</a:t>
            </a:r>
            <a:endParaRPr lang="en-US" sz="4000" dirty="0">
              <a:latin typeface="Times New Roman" pitchFamily="18" charset="0"/>
              <a:cs typeface="Times New Roman" pitchFamily="18" charset="0"/>
            </a:endParaRPr>
          </a:p>
        </p:txBody>
      </p:sp>
      <p:pic>
        <p:nvPicPr>
          <p:cNvPr id="5" name="VID-20210611-WA0027.mp4">
            <a:hlinkClick r:id="" action="ppaction://media"/>
            <a:extLst>
              <a:ext uri="{FF2B5EF4-FFF2-40B4-BE49-F238E27FC236}">
                <a16:creationId xmlns:a16="http://schemas.microsoft.com/office/drawing/2014/main" id="{8A728546-C3EF-A44F-BCE7-F85B23BDB1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19802" y="1472798"/>
            <a:ext cx="7314598" cy="4362852"/>
          </a:xfrm>
        </p:spPr>
      </p:pic>
    </p:spTree>
    <p:extLst>
      <p:ext uri="{BB962C8B-B14F-4D97-AF65-F5344CB8AC3E}">
        <p14:creationId xmlns:p14="http://schemas.microsoft.com/office/powerpoint/2010/main" val="17640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PCB Layout</a:t>
            </a:r>
          </a:p>
        </p:txBody>
      </p:sp>
      <p:pic>
        <p:nvPicPr>
          <p:cNvPr id="4" name="Content Placeholder 3" descr="WhatsApp Image 2021-06-11 at 12.50.21 PM.jpeg"/>
          <p:cNvPicPr>
            <a:picLocks noGrp="1" noChangeAspect="1"/>
          </p:cNvPicPr>
          <p:nvPr>
            <p:ph idx="1"/>
          </p:nvPr>
        </p:nvPicPr>
        <p:blipFill>
          <a:blip r:embed="rId2" cstate="print"/>
          <a:stretch>
            <a:fillRect/>
          </a:stretch>
        </p:blipFill>
        <p:spPr>
          <a:xfrm>
            <a:off x="539552" y="1412776"/>
            <a:ext cx="8352928" cy="504056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Application</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395536" y="1700808"/>
            <a:ext cx="8138865" cy="4210414"/>
          </a:xfrm>
        </p:spPr>
        <p:txBody>
          <a:bodyPr>
            <a:normAutofit fontScale="92500"/>
          </a:bodyPr>
          <a:lstStyle/>
          <a:p>
            <a:pPr marL="716915" marR="115570" indent="-228600">
              <a:lnSpc>
                <a:spcPct val="203500"/>
              </a:lnSpc>
              <a:spcBef>
                <a:spcPts val="710"/>
              </a:spcBef>
              <a:buFont typeface="Symbol"/>
              <a:buChar char=""/>
              <a:tabLst>
                <a:tab pos="716915" algn="l"/>
                <a:tab pos="717550" algn="l"/>
              </a:tabLst>
            </a:pPr>
            <a:r>
              <a:rPr lang="en-US" sz="2100" dirty="0">
                <a:latin typeface="Times New Roman" panose="02020603050405020304" pitchFamily="18" charset="0"/>
                <a:cs typeface="Times New Roman" panose="02020603050405020304" pitchFamily="18" charset="0"/>
              </a:rPr>
              <a:t>RFID based </a:t>
            </a:r>
            <a:r>
              <a:rPr lang="en-US" sz="2100" spc="-5" dirty="0">
                <a:latin typeface="Times New Roman" panose="02020603050405020304" pitchFamily="18" charset="0"/>
                <a:cs typeface="Times New Roman" panose="02020603050405020304" pitchFamily="18" charset="0"/>
              </a:rPr>
              <a:t>ticketing </a:t>
            </a:r>
            <a:r>
              <a:rPr lang="en-US" sz="2100" dirty="0">
                <a:latin typeface="Times New Roman" panose="02020603050405020304" pitchFamily="18" charset="0"/>
                <a:cs typeface="Times New Roman" panose="02020603050405020304" pitchFamily="18" charset="0"/>
              </a:rPr>
              <a:t>system </a:t>
            </a:r>
            <a:r>
              <a:rPr lang="en-US" sz="2100" spc="-10" dirty="0">
                <a:latin typeface="Times New Roman" panose="02020603050405020304" pitchFamily="18" charset="0"/>
                <a:cs typeface="Times New Roman" panose="02020603050405020304" pitchFamily="18" charset="0"/>
              </a:rPr>
              <a:t>is </a:t>
            </a:r>
            <a:r>
              <a:rPr lang="en-US" sz="2100" spc="-5" dirty="0">
                <a:latin typeface="Times New Roman" panose="02020603050405020304" pitchFamily="18" charset="0"/>
                <a:cs typeface="Times New Roman" panose="02020603050405020304" pitchFamily="18" charset="0"/>
              </a:rPr>
              <a:t>that </a:t>
            </a:r>
            <a:r>
              <a:rPr lang="en-US" sz="2100" spc="-10" dirty="0">
                <a:latin typeface="Times New Roman" panose="02020603050405020304" pitchFamily="18" charset="0"/>
                <a:cs typeface="Times New Roman" panose="02020603050405020304" pitchFamily="18" charset="0"/>
              </a:rPr>
              <a:t>this </a:t>
            </a:r>
            <a:r>
              <a:rPr lang="en-US" sz="2100" spc="-5" dirty="0">
                <a:latin typeface="Times New Roman" panose="02020603050405020304" pitchFamily="18" charset="0"/>
                <a:cs typeface="Times New Roman" panose="02020603050405020304" pitchFamily="18" charset="0"/>
              </a:rPr>
              <a:t>stays closer </a:t>
            </a:r>
            <a:r>
              <a:rPr lang="en-US" sz="2100" dirty="0">
                <a:latin typeface="Times New Roman" panose="02020603050405020304" pitchFamily="18" charset="0"/>
                <a:cs typeface="Times New Roman" panose="02020603050405020304" pitchFamily="18" charset="0"/>
              </a:rPr>
              <a:t>to </a:t>
            </a:r>
            <a:r>
              <a:rPr lang="en-US" sz="2100" spc="-5" dirty="0">
                <a:latin typeface="Times New Roman" panose="02020603050405020304" pitchFamily="18" charset="0"/>
                <a:cs typeface="Times New Roman" panose="02020603050405020304" pitchFamily="18" charset="0"/>
              </a:rPr>
              <a:t>future ticketing  system.</a:t>
            </a:r>
            <a:endParaRPr lang="en-US" sz="2100" dirty="0">
              <a:latin typeface="Times New Roman" panose="02020603050405020304" pitchFamily="18" charset="0"/>
              <a:cs typeface="Times New Roman" panose="02020603050405020304" pitchFamily="18" charset="0"/>
            </a:endParaRPr>
          </a:p>
          <a:p>
            <a:pPr marL="716915" marR="5080" indent="-228600">
              <a:lnSpc>
                <a:spcPct val="201700"/>
              </a:lnSpc>
              <a:spcBef>
                <a:spcPts val="95"/>
              </a:spcBef>
              <a:buFont typeface="Symbol"/>
              <a:buChar char=""/>
              <a:tabLst>
                <a:tab pos="716915" algn="l"/>
                <a:tab pos="717550" algn="l"/>
              </a:tabLst>
            </a:pPr>
            <a:r>
              <a:rPr lang="en-US" sz="2100" dirty="0">
                <a:latin typeface="Times New Roman" panose="02020603050405020304" pitchFamily="18" charset="0"/>
                <a:cs typeface="Times New Roman" panose="02020603050405020304" pitchFamily="18" charset="0"/>
              </a:rPr>
              <a:t>RFID </a:t>
            </a:r>
            <a:r>
              <a:rPr lang="en-US" sz="2100" spc="-5" dirty="0">
                <a:latin typeface="Times New Roman" panose="02020603050405020304" pitchFamily="18" charset="0"/>
                <a:cs typeface="Times New Roman" panose="02020603050405020304" pitchFamily="18" charset="0"/>
              </a:rPr>
              <a:t>system and </a:t>
            </a:r>
            <a:r>
              <a:rPr lang="en-US" sz="2100" dirty="0">
                <a:latin typeface="Times New Roman" panose="02020603050405020304" pitchFamily="18" charset="0"/>
                <a:cs typeface="Times New Roman" panose="02020603050405020304" pitchFamily="18" charset="0"/>
              </a:rPr>
              <a:t>database </a:t>
            </a:r>
            <a:r>
              <a:rPr lang="en-US" sz="2100" spc="-5" dirty="0">
                <a:latin typeface="Times New Roman" panose="02020603050405020304" pitchFamily="18" charset="0"/>
                <a:cs typeface="Times New Roman" panose="02020603050405020304" pitchFamily="18" charset="0"/>
              </a:rPr>
              <a:t>used here can be </a:t>
            </a:r>
            <a:r>
              <a:rPr lang="en-US" sz="2100" dirty="0">
                <a:latin typeface="Times New Roman" panose="02020603050405020304" pitchFamily="18" charset="0"/>
                <a:cs typeface="Times New Roman" panose="02020603050405020304" pitchFamily="18" charset="0"/>
              </a:rPr>
              <a:t>useful </a:t>
            </a:r>
            <a:r>
              <a:rPr lang="en-US" sz="2100" spc="5" dirty="0">
                <a:latin typeface="Times New Roman" panose="02020603050405020304" pitchFamily="18" charset="0"/>
                <a:cs typeface="Times New Roman" panose="02020603050405020304" pitchFamily="18" charset="0"/>
              </a:rPr>
              <a:t>in </a:t>
            </a:r>
            <a:r>
              <a:rPr lang="en-US" sz="2100" spc="-5" dirty="0" err="1">
                <a:latin typeface="Times New Roman" panose="02020603050405020304" pitchFamily="18" charset="0"/>
                <a:cs typeface="Times New Roman" panose="02020603050405020304" pitchFamily="18" charset="0"/>
              </a:rPr>
              <a:t>IoT</a:t>
            </a:r>
            <a:r>
              <a:rPr lang="en-US" sz="2100" spc="-5" dirty="0">
                <a:latin typeface="Times New Roman" panose="02020603050405020304" pitchFamily="18" charset="0"/>
                <a:cs typeface="Times New Roman" panose="02020603050405020304" pitchFamily="18" charset="0"/>
              </a:rPr>
              <a:t> formation </a:t>
            </a:r>
            <a:r>
              <a:rPr lang="en-US" sz="2100" dirty="0">
                <a:latin typeface="Times New Roman" panose="02020603050405020304" pitchFamily="18" charset="0"/>
                <a:cs typeface="Times New Roman" panose="02020603050405020304" pitchFamily="18" charset="0"/>
              </a:rPr>
              <a:t>as  </a:t>
            </a:r>
            <a:r>
              <a:rPr lang="en-US" sz="2100" spc="-5" dirty="0">
                <a:latin typeface="Times New Roman" panose="02020603050405020304" pitchFamily="18" charset="0"/>
                <a:cs typeface="Times New Roman" panose="02020603050405020304" pitchFamily="18" charset="0"/>
              </a:rPr>
              <a:t>object and human information collection </a:t>
            </a:r>
            <a:r>
              <a:rPr lang="en-US" sz="2100" spc="-10" dirty="0">
                <a:latin typeface="Times New Roman" panose="02020603050405020304" pitchFamily="18" charset="0"/>
                <a:cs typeface="Times New Roman" panose="02020603050405020304" pitchFamily="18" charset="0"/>
              </a:rPr>
              <a:t>is </a:t>
            </a:r>
            <a:r>
              <a:rPr lang="en-US" sz="2100" spc="-5" dirty="0">
                <a:latin typeface="Times New Roman" panose="02020603050405020304" pitchFamily="18" charset="0"/>
                <a:cs typeface="Times New Roman" panose="02020603050405020304" pitchFamily="18" charset="0"/>
              </a:rPr>
              <a:t>the </a:t>
            </a:r>
            <a:r>
              <a:rPr lang="en-US" sz="2100" dirty="0">
                <a:latin typeface="Times New Roman" panose="02020603050405020304" pitchFamily="18" charset="0"/>
                <a:cs typeface="Times New Roman" panose="02020603050405020304" pitchFamily="18" charset="0"/>
              </a:rPr>
              <a:t>biggest </a:t>
            </a:r>
            <a:r>
              <a:rPr lang="en-US" sz="2100" spc="-5" dirty="0">
                <a:latin typeface="Times New Roman" panose="02020603050405020304" pitchFamily="18" charset="0"/>
                <a:cs typeface="Times New Roman" panose="02020603050405020304" pitchFamily="18" charset="0"/>
              </a:rPr>
              <a:t>challenge </a:t>
            </a:r>
            <a:r>
              <a:rPr lang="en-US" sz="2100" spc="-10" dirty="0">
                <a:latin typeface="Times New Roman" panose="02020603050405020304" pitchFamily="18" charset="0"/>
                <a:cs typeface="Times New Roman" panose="02020603050405020304" pitchFamily="18" charset="0"/>
              </a:rPr>
              <a:t>in</a:t>
            </a:r>
            <a:r>
              <a:rPr lang="en-US" sz="2100" spc="40" dirty="0">
                <a:latin typeface="Times New Roman" panose="02020603050405020304" pitchFamily="18" charset="0"/>
                <a:cs typeface="Times New Roman" panose="02020603050405020304" pitchFamily="18" charset="0"/>
              </a:rPr>
              <a:t> </a:t>
            </a:r>
            <a:r>
              <a:rPr lang="en-US" sz="2100" spc="-5" dirty="0" err="1">
                <a:latin typeface="Times New Roman" panose="02020603050405020304" pitchFamily="18" charset="0"/>
                <a:cs typeface="Times New Roman" panose="02020603050405020304" pitchFamily="18" charset="0"/>
              </a:rPr>
              <a:t>IoT</a:t>
            </a:r>
            <a:r>
              <a:rPr lang="en-US" sz="2100" spc="-5" dirty="0">
                <a:latin typeface="Times New Roman" panose="02020603050405020304" pitchFamily="18" charset="0"/>
                <a:cs typeface="Times New Roman" panose="02020603050405020304" pitchFamily="18" charset="0"/>
              </a:rPr>
              <a:t>.</a:t>
            </a:r>
            <a:endParaRPr lang="en-US" sz="2100" dirty="0">
              <a:latin typeface="Times New Roman" panose="02020603050405020304" pitchFamily="18" charset="0"/>
              <a:cs typeface="Times New Roman" panose="02020603050405020304" pitchFamily="18" charset="0"/>
            </a:endParaRPr>
          </a:p>
          <a:p>
            <a:pPr marL="716915" marR="36195" indent="-228600">
              <a:lnSpc>
                <a:spcPct val="201700"/>
              </a:lnSpc>
              <a:spcBef>
                <a:spcPts val="125"/>
              </a:spcBef>
              <a:buFont typeface="Symbol"/>
              <a:buChar char=""/>
              <a:tabLst>
                <a:tab pos="716915" algn="l"/>
                <a:tab pos="717550" algn="l"/>
              </a:tabLst>
            </a:pPr>
            <a:r>
              <a:rPr lang="en-US" sz="2100" spc="-5" dirty="0">
                <a:latin typeface="Times New Roman" panose="02020603050405020304" pitchFamily="18" charset="0"/>
                <a:cs typeface="Times New Roman" panose="02020603050405020304" pitchFamily="18" charset="0"/>
              </a:rPr>
              <a:t>So implementation of </a:t>
            </a:r>
            <a:r>
              <a:rPr lang="en-US" sz="2100" dirty="0">
                <a:latin typeface="Times New Roman" panose="02020603050405020304" pitchFamily="18" charset="0"/>
                <a:cs typeface="Times New Roman" panose="02020603050405020304" pitchFamily="18" charset="0"/>
              </a:rPr>
              <a:t>such a system </a:t>
            </a:r>
            <a:r>
              <a:rPr lang="en-US" sz="2100" spc="-5" dirty="0">
                <a:latin typeface="Times New Roman" panose="02020603050405020304" pitchFamily="18" charset="0"/>
                <a:cs typeface="Times New Roman" panose="02020603050405020304" pitchFamily="18" charset="0"/>
              </a:rPr>
              <a:t>can be considered </a:t>
            </a:r>
            <a:r>
              <a:rPr lang="en-US" sz="2100" dirty="0">
                <a:latin typeface="Times New Roman" panose="02020603050405020304" pitchFamily="18" charset="0"/>
                <a:cs typeface="Times New Roman" panose="02020603050405020304" pitchFamily="18" charset="0"/>
              </a:rPr>
              <a:t>as </a:t>
            </a:r>
            <a:r>
              <a:rPr lang="en-US" sz="2100" spc="-5" dirty="0">
                <a:latin typeface="Times New Roman" panose="02020603050405020304" pitchFamily="18" charset="0"/>
                <a:cs typeface="Times New Roman" panose="02020603050405020304" pitchFamily="18" charset="0"/>
              </a:rPr>
              <a:t>primary </a:t>
            </a:r>
            <a:r>
              <a:rPr lang="en-US" sz="2100" dirty="0">
                <a:latin typeface="Times New Roman" panose="02020603050405020304" pitchFamily="18" charset="0"/>
                <a:cs typeface="Times New Roman" panose="02020603050405020304" pitchFamily="18" charset="0"/>
              </a:rPr>
              <a:t>step  </a:t>
            </a:r>
            <a:r>
              <a:rPr lang="en-US" sz="2100" spc="-5" dirty="0">
                <a:latin typeface="Times New Roman" panose="02020603050405020304" pitchFamily="18" charset="0"/>
                <a:cs typeface="Times New Roman" panose="02020603050405020304" pitchFamily="18" charset="0"/>
              </a:rPr>
              <a:t>towards fully operational</a:t>
            </a:r>
            <a:r>
              <a:rPr lang="en-US" sz="2100" spc="-15" dirty="0">
                <a:latin typeface="Times New Roman" panose="02020603050405020304" pitchFamily="18" charset="0"/>
                <a:cs typeface="Times New Roman" panose="02020603050405020304" pitchFamily="18" charset="0"/>
              </a:rPr>
              <a:t> </a:t>
            </a:r>
            <a:r>
              <a:rPr lang="en-US" sz="2100" spc="5" dirty="0" err="1">
                <a:latin typeface="Times New Roman" panose="02020603050405020304" pitchFamily="18" charset="0"/>
                <a:cs typeface="Times New Roman" panose="02020603050405020304" pitchFamily="18" charset="0"/>
              </a:rPr>
              <a:t>IoT</a:t>
            </a:r>
            <a:endParaRPr lang="en-US" sz="21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6349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1988841"/>
            <a:ext cx="6600451" cy="1656183"/>
          </a:xfrm>
        </p:spPr>
        <p:txBody>
          <a:bodyPr>
            <a:normAutofit/>
          </a:bodyPr>
          <a:lstStyle/>
          <a:p>
            <a:pPr algn="ctr"/>
            <a:r>
              <a:rPr lang="en-IN" sz="4000">
                <a:latin typeface="Times New Roman" pitchFamily="18" charset="0"/>
                <a:cs typeface="Times New Roman" pitchFamily="18" charset="0"/>
              </a:rPr>
              <a:t>THANK YOU…</a:t>
            </a:r>
            <a:endParaRPr lang="en-US" sz="4000" dirty="0">
              <a:latin typeface="Times New Roman" pitchFamily="18" charset="0"/>
              <a:cs typeface="Times New Roman" pitchFamily="18" charset="0"/>
            </a:endParaRPr>
          </a:p>
        </p:txBody>
      </p:sp>
    </p:spTree>
    <p:extLst>
      <p:ext uri="{BB962C8B-B14F-4D97-AF65-F5344CB8AC3E}">
        <p14:creationId xmlns:p14="http://schemas.microsoft.com/office/powerpoint/2010/main" val="241818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Problem Statement</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323528" y="1412776"/>
            <a:ext cx="8424935" cy="4896544"/>
          </a:xfrm>
        </p:spPr>
        <p:txBody>
          <a:bodyPr>
            <a:normAutofit/>
          </a:bodyPr>
          <a:lstStyle/>
          <a:p>
            <a:pPr marL="469900" marR="264795" indent="-229235" algn="just">
              <a:lnSpc>
                <a:spcPct val="101800"/>
              </a:lnSpc>
              <a:buFont typeface="Symbol"/>
              <a:buChar char=""/>
              <a:tabLst>
                <a:tab pos="469900" algn="l"/>
                <a:tab pos="470534" algn="l"/>
              </a:tabLst>
            </a:pPr>
            <a:r>
              <a:rPr lang="en-US" spc="-5" dirty="0">
                <a:latin typeface="Times New Roman" pitchFamily="18" charset="0"/>
                <a:cs typeface="Times New Roman" pitchFamily="18" charset="0"/>
              </a:rPr>
              <a:t>Modern cities of today have developed multiple means of communication including  </a:t>
            </a:r>
            <a:r>
              <a:rPr lang="en-US" dirty="0">
                <a:latin typeface="Times New Roman" pitchFamily="18" charset="0"/>
                <a:cs typeface="Times New Roman" pitchFamily="18" charset="0"/>
              </a:rPr>
              <a:t>Buses, </a:t>
            </a:r>
            <a:r>
              <a:rPr lang="en-US" spc="-5" dirty="0">
                <a:latin typeface="Times New Roman" pitchFamily="18" charset="0"/>
                <a:cs typeface="Times New Roman" pitchFamily="18" charset="0"/>
              </a:rPr>
              <a:t>trains, </a:t>
            </a:r>
            <a:r>
              <a:rPr lang="en-US" dirty="0">
                <a:latin typeface="Times New Roman" pitchFamily="18" charset="0"/>
                <a:cs typeface="Times New Roman" pitchFamily="18" charset="0"/>
              </a:rPr>
              <a:t>metros </a:t>
            </a:r>
            <a:r>
              <a:rPr lang="en-US" spc="-5" dirty="0">
                <a:latin typeface="Times New Roman" pitchFamily="18" charset="0"/>
                <a:cs typeface="Times New Roman" pitchFamily="18" charset="0"/>
              </a:rPr>
              <a:t>and private</a:t>
            </a:r>
            <a:r>
              <a:rPr lang="en-US" spc="-35" dirty="0">
                <a:latin typeface="Times New Roman" pitchFamily="18" charset="0"/>
                <a:cs typeface="Times New Roman" pitchFamily="18" charset="0"/>
              </a:rPr>
              <a:t> </a:t>
            </a:r>
            <a:r>
              <a:rPr lang="en-US" spc="-5" dirty="0">
                <a:latin typeface="Times New Roman" pitchFamily="18" charset="0"/>
                <a:cs typeface="Times New Roman" pitchFamily="18" charset="0"/>
              </a:rPr>
              <a:t>vehicles.</a:t>
            </a:r>
            <a:endParaRPr lang="en-US" dirty="0">
              <a:latin typeface="Times New Roman" pitchFamily="18" charset="0"/>
              <a:cs typeface="Times New Roman" pitchFamily="18" charset="0"/>
            </a:endParaRPr>
          </a:p>
          <a:p>
            <a:pPr marL="469900" marR="155575" indent="-229235" algn="just">
              <a:lnSpc>
                <a:spcPct val="101699"/>
              </a:lnSpc>
              <a:spcBef>
                <a:spcPts val="70"/>
              </a:spcBef>
              <a:buFont typeface="Symbol"/>
              <a:buChar char=""/>
              <a:tabLst>
                <a:tab pos="469900" algn="l"/>
                <a:tab pos="470534" algn="l"/>
              </a:tabLst>
            </a:pPr>
            <a:r>
              <a:rPr lang="en-US" spc="-10" dirty="0">
                <a:latin typeface="Times New Roman" pitchFamily="18" charset="0"/>
                <a:cs typeface="Times New Roman" pitchFamily="18" charset="0"/>
              </a:rPr>
              <a:t>Now </a:t>
            </a:r>
            <a:r>
              <a:rPr lang="en-US" spc="-5" dirty="0">
                <a:latin typeface="Times New Roman" pitchFamily="18" charset="0"/>
                <a:cs typeface="Times New Roman" pitchFamily="18" charset="0"/>
              </a:rPr>
              <a:t>each transport </a:t>
            </a:r>
            <a:r>
              <a:rPr lang="en-US" dirty="0">
                <a:latin typeface="Times New Roman" pitchFamily="18" charset="0"/>
                <a:cs typeface="Times New Roman" pitchFamily="18" charset="0"/>
              </a:rPr>
              <a:t>system </a:t>
            </a:r>
            <a:r>
              <a:rPr lang="en-US" spc="-5" dirty="0">
                <a:latin typeface="Times New Roman" pitchFamily="18" charset="0"/>
                <a:cs typeface="Times New Roman" pitchFamily="18" charset="0"/>
              </a:rPr>
              <a:t>has their own smart </a:t>
            </a:r>
            <a:r>
              <a:rPr lang="en-US" dirty="0">
                <a:latin typeface="Times New Roman" pitchFamily="18" charset="0"/>
                <a:cs typeface="Times New Roman" pitchFamily="18" charset="0"/>
              </a:rPr>
              <a:t>card </a:t>
            </a:r>
            <a:r>
              <a:rPr lang="en-US" spc="-5" dirty="0">
                <a:latin typeface="Times New Roman" pitchFamily="18" charset="0"/>
                <a:cs typeface="Times New Roman" pitchFamily="18" charset="0"/>
              </a:rPr>
              <a:t>and </a:t>
            </a:r>
            <a:r>
              <a:rPr lang="en-US" spc="-10" dirty="0">
                <a:latin typeface="Times New Roman" pitchFamily="18" charset="0"/>
                <a:cs typeface="Times New Roman" pitchFamily="18" charset="0"/>
              </a:rPr>
              <a:t>it </a:t>
            </a:r>
            <a:r>
              <a:rPr lang="en-US" spc="-5" dirty="0">
                <a:latin typeface="Times New Roman" pitchFamily="18" charset="0"/>
                <a:cs typeface="Times New Roman" pitchFamily="18" charset="0"/>
              </a:rPr>
              <a:t>becomes </a:t>
            </a:r>
            <a:r>
              <a:rPr lang="en-US" dirty="0">
                <a:latin typeface="Times New Roman" pitchFamily="18" charset="0"/>
                <a:cs typeface="Times New Roman" pitchFamily="18" charset="0"/>
              </a:rPr>
              <a:t>a </a:t>
            </a:r>
            <a:r>
              <a:rPr lang="en-US" spc="-5" dirty="0">
                <a:latin typeface="Times New Roman" pitchFamily="18" charset="0"/>
                <a:cs typeface="Times New Roman" pitchFamily="18" charset="0"/>
              </a:rPr>
              <a:t>hectic process  </a:t>
            </a:r>
            <a:r>
              <a:rPr lang="en-US" spc="-10" dirty="0">
                <a:latin typeface="Times New Roman" pitchFamily="18" charset="0"/>
                <a:cs typeface="Times New Roman" pitchFamily="18" charset="0"/>
              </a:rPr>
              <a:t>for </a:t>
            </a:r>
            <a:r>
              <a:rPr lang="en-US" spc="-5" dirty="0">
                <a:latin typeface="Times New Roman" pitchFamily="18" charset="0"/>
                <a:cs typeface="Times New Roman" pitchFamily="18" charset="0"/>
              </a:rPr>
              <a:t>users </a:t>
            </a:r>
            <a:r>
              <a:rPr lang="en-US" dirty="0">
                <a:latin typeface="Times New Roman" pitchFamily="18" charset="0"/>
                <a:cs typeface="Times New Roman" pitchFamily="18" charset="0"/>
              </a:rPr>
              <a:t>to manage </a:t>
            </a:r>
            <a:r>
              <a:rPr lang="en-US" spc="-5" dirty="0">
                <a:latin typeface="Times New Roman" pitchFamily="18" charset="0"/>
                <a:cs typeface="Times New Roman" pitchFamily="18" charset="0"/>
              </a:rPr>
              <a:t>separate smart cards </a:t>
            </a:r>
            <a:r>
              <a:rPr lang="en-US" dirty="0">
                <a:latin typeface="Times New Roman" pitchFamily="18" charset="0"/>
                <a:cs typeface="Times New Roman" pitchFamily="18" charset="0"/>
              </a:rPr>
              <a:t>for every </a:t>
            </a:r>
            <a:r>
              <a:rPr lang="en-US" spc="-10" dirty="0">
                <a:latin typeface="Times New Roman" pitchFamily="18" charset="0"/>
                <a:cs typeface="Times New Roman" pitchFamily="18" charset="0"/>
              </a:rPr>
              <a:t>transport </a:t>
            </a:r>
            <a:r>
              <a:rPr lang="en-US" spc="-5" dirty="0">
                <a:latin typeface="Times New Roman" pitchFamily="18" charset="0"/>
                <a:cs typeface="Times New Roman" pitchFamily="18" charset="0"/>
              </a:rPr>
              <a:t>medium.</a:t>
            </a:r>
            <a:endParaRPr lang="en-US" dirty="0">
              <a:latin typeface="Times New Roman" pitchFamily="18" charset="0"/>
              <a:cs typeface="Times New Roman" pitchFamily="18" charset="0"/>
            </a:endParaRPr>
          </a:p>
          <a:p>
            <a:pPr marL="469900" marR="450850" indent="-229235" algn="just">
              <a:lnSpc>
                <a:spcPct val="101699"/>
              </a:lnSpc>
              <a:spcBef>
                <a:spcPts val="70"/>
              </a:spcBef>
              <a:buFont typeface="Symbol"/>
              <a:buChar char=""/>
              <a:tabLst>
                <a:tab pos="469900" algn="l"/>
                <a:tab pos="470534" algn="l"/>
              </a:tabLst>
            </a:pPr>
            <a:r>
              <a:rPr lang="en-US" spc="-10" dirty="0">
                <a:latin typeface="Times New Roman" pitchFamily="18" charset="0"/>
                <a:cs typeface="Times New Roman" pitchFamily="18" charset="0"/>
              </a:rPr>
              <a:t>Thus </a:t>
            </a:r>
            <a:r>
              <a:rPr lang="en-US" dirty="0">
                <a:latin typeface="Times New Roman" pitchFamily="18" charset="0"/>
                <a:cs typeface="Times New Roman" pitchFamily="18" charset="0"/>
              </a:rPr>
              <a:t>we </a:t>
            </a:r>
            <a:r>
              <a:rPr lang="en-US" spc="-5" dirty="0">
                <a:latin typeface="Times New Roman" pitchFamily="18" charset="0"/>
                <a:cs typeface="Times New Roman" pitchFamily="18" charset="0"/>
              </a:rPr>
              <a:t>propose </a:t>
            </a:r>
            <a:r>
              <a:rPr lang="en-US" dirty="0">
                <a:latin typeface="Times New Roman" pitchFamily="18" charset="0"/>
                <a:cs typeface="Times New Roman" pitchFamily="18" charset="0"/>
              </a:rPr>
              <a:t>a </a:t>
            </a:r>
            <a:r>
              <a:rPr lang="en-US" spc="-5" dirty="0">
                <a:latin typeface="Times New Roman" pitchFamily="18" charset="0"/>
                <a:cs typeface="Times New Roman" pitchFamily="18" charset="0"/>
              </a:rPr>
              <a:t>smart </a:t>
            </a:r>
            <a:r>
              <a:rPr lang="en-US" dirty="0">
                <a:latin typeface="Times New Roman" pitchFamily="18" charset="0"/>
                <a:cs typeface="Times New Roman" pitchFamily="18" charset="0"/>
              </a:rPr>
              <a:t>master card approach that </a:t>
            </a:r>
            <a:r>
              <a:rPr lang="en-US" spc="-5" dirty="0">
                <a:latin typeface="Times New Roman" pitchFamily="18" charset="0"/>
                <a:cs typeface="Times New Roman" pitchFamily="18" charset="0"/>
              </a:rPr>
              <a:t>integrates all </a:t>
            </a:r>
            <a:r>
              <a:rPr lang="en-US" dirty="0">
                <a:latin typeface="Times New Roman" pitchFamily="18" charset="0"/>
                <a:cs typeface="Times New Roman" pitchFamily="18" charset="0"/>
              </a:rPr>
              <a:t>these </a:t>
            </a:r>
            <a:r>
              <a:rPr lang="en-US" spc="-5" dirty="0">
                <a:latin typeface="Times New Roman" pitchFamily="18" charset="0"/>
                <a:cs typeface="Times New Roman" pitchFamily="18" charset="0"/>
              </a:rPr>
              <a:t>systems  together and allows </a:t>
            </a:r>
            <a:r>
              <a:rPr lang="en-US" dirty="0">
                <a:latin typeface="Times New Roman" pitchFamily="18" charset="0"/>
                <a:cs typeface="Times New Roman" pitchFamily="18" charset="0"/>
              </a:rPr>
              <a:t>for a single master </a:t>
            </a:r>
            <a:r>
              <a:rPr lang="en-US" spc="-5" dirty="0">
                <a:latin typeface="Times New Roman" pitchFamily="18" charset="0"/>
                <a:cs typeface="Times New Roman" pitchFamily="18" charset="0"/>
              </a:rPr>
              <a:t>card and </a:t>
            </a:r>
            <a:r>
              <a:rPr lang="en-US" dirty="0">
                <a:latin typeface="Times New Roman" pitchFamily="18" charset="0"/>
                <a:cs typeface="Times New Roman" pitchFamily="18" charset="0"/>
              </a:rPr>
              <a:t>a </a:t>
            </a:r>
            <a:r>
              <a:rPr lang="en-US" spc="-5" dirty="0">
                <a:latin typeface="Times New Roman" pitchFamily="18" charset="0"/>
                <a:cs typeface="Times New Roman" pitchFamily="18" charset="0"/>
              </a:rPr>
              <a:t>centralized </a:t>
            </a:r>
            <a:r>
              <a:rPr lang="en-US" dirty="0">
                <a:latin typeface="Times New Roman" pitchFamily="18" charset="0"/>
                <a:cs typeface="Times New Roman" pitchFamily="18" charset="0"/>
              </a:rPr>
              <a:t>system </a:t>
            </a:r>
            <a:r>
              <a:rPr lang="en-US" spc="-10" dirty="0">
                <a:latin typeface="Times New Roman" pitchFamily="18" charset="0"/>
                <a:cs typeface="Times New Roman" pitchFamily="18" charset="0"/>
              </a:rPr>
              <a:t>for </a:t>
            </a:r>
            <a:r>
              <a:rPr lang="en-US" dirty="0">
                <a:latin typeface="Times New Roman" pitchFamily="18" charset="0"/>
                <a:cs typeface="Times New Roman" pitchFamily="18" charset="0"/>
              </a:rPr>
              <a:t>all  </a:t>
            </a:r>
            <a:r>
              <a:rPr lang="en-US" spc="-5" dirty="0">
                <a:latin typeface="Times New Roman" pitchFamily="18" charset="0"/>
                <a:cs typeface="Times New Roman" pitchFamily="18" charset="0"/>
              </a:rPr>
              <a:t>transportation</a:t>
            </a:r>
            <a:r>
              <a:rPr lang="en-US" spc="-20" dirty="0">
                <a:latin typeface="Times New Roman" pitchFamily="18" charset="0"/>
                <a:cs typeface="Times New Roman" pitchFamily="18" charset="0"/>
              </a:rPr>
              <a:t> </a:t>
            </a:r>
            <a:r>
              <a:rPr lang="en-US" dirty="0">
                <a:latin typeface="Times New Roman" pitchFamily="18" charset="0"/>
                <a:cs typeface="Times New Roman" pitchFamily="18" charset="0"/>
              </a:rPr>
              <a:t>mediums.</a:t>
            </a:r>
          </a:p>
          <a:p>
            <a:pPr marL="469900" marR="168275" indent="-229235" algn="just">
              <a:lnSpc>
                <a:spcPct val="101699"/>
              </a:lnSpc>
              <a:spcBef>
                <a:spcPts val="50"/>
              </a:spcBef>
              <a:buFont typeface="Symbol"/>
              <a:buChar char=""/>
              <a:tabLst>
                <a:tab pos="469900" algn="l"/>
                <a:tab pos="470534" algn="l"/>
              </a:tabLst>
            </a:pPr>
            <a:r>
              <a:rPr lang="en-US" spc="-5" dirty="0">
                <a:latin typeface="Times New Roman" pitchFamily="18" charset="0"/>
                <a:cs typeface="Times New Roman" pitchFamily="18" charset="0"/>
              </a:rPr>
              <a:t>To demonstrate </a:t>
            </a:r>
            <a:r>
              <a:rPr lang="en-US" spc="-10" dirty="0">
                <a:latin typeface="Times New Roman" pitchFamily="18" charset="0"/>
                <a:cs typeface="Times New Roman" pitchFamily="18" charset="0"/>
              </a:rPr>
              <a:t>this </a:t>
            </a:r>
            <a:r>
              <a:rPr lang="en-US" spc="-5" dirty="0">
                <a:latin typeface="Times New Roman" pitchFamily="18" charset="0"/>
                <a:cs typeface="Times New Roman" pitchFamily="18" charset="0"/>
              </a:rPr>
              <a:t>concept </a:t>
            </a:r>
            <a:r>
              <a:rPr lang="en-US" dirty="0">
                <a:latin typeface="Times New Roman" pitchFamily="18" charset="0"/>
                <a:cs typeface="Times New Roman" pitchFamily="18" charset="0"/>
              </a:rPr>
              <a:t>we </a:t>
            </a:r>
            <a:r>
              <a:rPr lang="en-US" spc="-5" dirty="0">
                <a:latin typeface="Times New Roman" pitchFamily="18" charset="0"/>
                <a:cs typeface="Times New Roman" pitchFamily="18" charset="0"/>
              </a:rPr>
              <a:t>use three </a:t>
            </a:r>
            <a:r>
              <a:rPr lang="en-US" dirty="0">
                <a:latin typeface="Times New Roman" pitchFamily="18" charset="0"/>
                <a:cs typeface="Times New Roman" pitchFamily="18" charset="0"/>
              </a:rPr>
              <a:t>RFID </a:t>
            </a:r>
            <a:r>
              <a:rPr lang="en-US" spc="-5" dirty="0">
                <a:latin typeface="Times New Roman" pitchFamily="18" charset="0"/>
                <a:cs typeface="Times New Roman" pitchFamily="18" charset="0"/>
              </a:rPr>
              <a:t>scanners </a:t>
            </a:r>
            <a:r>
              <a:rPr lang="en-US" dirty="0">
                <a:latin typeface="Times New Roman" pitchFamily="18" charset="0"/>
                <a:cs typeface="Times New Roman" pitchFamily="18" charset="0"/>
              </a:rPr>
              <a:t>to </a:t>
            </a:r>
            <a:r>
              <a:rPr lang="en-US" spc="-5" dirty="0">
                <a:latin typeface="Times New Roman" pitchFamily="18" charset="0"/>
                <a:cs typeface="Times New Roman" pitchFamily="18" charset="0"/>
              </a:rPr>
              <a:t>demonstrate </a:t>
            </a:r>
            <a:r>
              <a:rPr lang="en-US" dirty="0">
                <a:latin typeface="Times New Roman" pitchFamily="18" charset="0"/>
                <a:cs typeface="Times New Roman" pitchFamily="18" charset="0"/>
              </a:rPr>
              <a:t>as </a:t>
            </a:r>
            <a:r>
              <a:rPr lang="en-US" spc="-10" dirty="0">
                <a:latin typeface="Times New Roman" pitchFamily="18" charset="0"/>
                <a:cs typeface="Times New Roman" pitchFamily="18" charset="0"/>
              </a:rPr>
              <a:t>bus train  </a:t>
            </a:r>
            <a:r>
              <a:rPr lang="en-US" spc="-5" dirty="0">
                <a:latin typeface="Times New Roman" pitchFamily="18" charset="0"/>
                <a:cs typeface="Times New Roman" pitchFamily="18" charset="0"/>
              </a:rPr>
              <a:t>and metro train smart card scanners respectively.</a:t>
            </a:r>
            <a:endParaRPr lang="en-US" dirty="0">
              <a:latin typeface="Times New Roman" pitchFamily="18" charset="0"/>
              <a:cs typeface="Times New Roman" pitchFamily="18" charset="0"/>
            </a:endParaRPr>
          </a:p>
          <a:p>
            <a:pPr marL="469900" marR="5080" indent="-229235" algn="just">
              <a:lnSpc>
                <a:spcPct val="101699"/>
              </a:lnSpc>
              <a:spcBef>
                <a:spcPts val="75"/>
              </a:spcBef>
              <a:buFont typeface="Symbol"/>
              <a:buChar char=""/>
              <a:tabLst>
                <a:tab pos="469900" algn="l"/>
                <a:tab pos="470534" algn="l"/>
              </a:tabLst>
            </a:pPr>
            <a:r>
              <a:rPr lang="en-US" spc="-10" dirty="0">
                <a:latin typeface="Times New Roman" pitchFamily="18" charset="0"/>
                <a:cs typeface="Times New Roman" pitchFamily="18" charset="0"/>
              </a:rPr>
              <a:t>Now </a:t>
            </a:r>
            <a:r>
              <a:rPr lang="en-US" dirty="0">
                <a:latin typeface="Times New Roman" pitchFamily="18" charset="0"/>
                <a:cs typeface="Times New Roman" pitchFamily="18" charset="0"/>
              </a:rPr>
              <a:t>we </a:t>
            </a:r>
            <a:r>
              <a:rPr lang="en-US" spc="-5" dirty="0">
                <a:latin typeface="Times New Roman" pitchFamily="18" charset="0"/>
                <a:cs typeface="Times New Roman" pitchFamily="18" charset="0"/>
              </a:rPr>
              <a:t>use three smart cards that work particularly on each of the </a:t>
            </a:r>
            <a:r>
              <a:rPr lang="en-US" dirty="0">
                <a:latin typeface="Times New Roman" pitchFamily="18" charset="0"/>
                <a:cs typeface="Times New Roman" pitchFamily="18" charset="0"/>
              </a:rPr>
              <a:t>systems </a:t>
            </a:r>
            <a:r>
              <a:rPr lang="en-US" spc="-5" dirty="0" err="1">
                <a:latin typeface="Times New Roman" pitchFamily="18" charset="0"/>
                <a:cs typeface="Times New Roman" pitchFamily="18" charset="0"/>
              </a:rPr>
              <a:t>viz</a:t>
            </a:r>
            <a:r>
              <a:rPr lang="en-US" spc="-5" dirty="0">
                <a:latin typeface="Times New Roman" pitchFamily="18" charset="0"/>
                <a:cs typeface="Times New Roman" pitchFamily="18" charset="0"/>
              </a:rPr>
              <a:t> </a:t>
            </a:r>
            <a:r>
              <a:rPr lang="en-US" spc="-10" dirty="0">
                <a:latin typeface="Times New Roman" pitchFamily="18" charset="0"/>
                <a:cs typeface="Times New Roman" pitchFamily="18" charset="0"/>
              </a:rPr>
              <a:t>one </a:t>
            </a:r>
            <a:r>
              <a:rPr lang="en-US" spc="-5" dirty="0" err="1">
                <a:latin typeface="Times New Roman" pitchFamily="18" charset="0"/>
                <a:cs typeface="Times New Roman" pitchFamily="18" charset="0"/>
              </a:rPr>
              <a:t>rfid</a:t>
            </a:r>
            <a:r>
              <a:rPr lang="en-US" spc="-5" dirty="0">
                <a:latin typeface="Times New Roman" pitchFamily="18" charset="0"/>
                <a:cs typeface="Times New Roman" pitchFamily="18" charset="0"/>
              </a:rPr>
              <a:t>  card </a:t>
            </a:r>
            <a:r>
              <a:rPr lang="en-US" dirty="0">
                <a:latin typeface="Times New Roman" pitchFamily="18" charset="0"/>
                <a:cs typeface="Times New Roman" pitchFamily="18" charset="0"/>
              </a:rPr>
              <a:t>for </a:t>
            </a:r>
            <a:r>
              <a:rPr lang="en-US" spc="-5" dirty="0">
                <a:latin typeface="Times New Roman" pitchFamily="18" charset="0"/>
                <a:cs typeface="Times New Roman" pitchFamily="18" charset="0"/>
              </a:rPr>
              <a:t>bus, </a:t>
            </a:r>
            <a:r>
              <a:rPr lang="en-US" spc="-10" dirty="0">
                <a:latin typeface="Times New Roman" pitchFamily="18" charset="0"/>
                <a:cs typeface="Times New Roman" pitchFamily="18" charset="0"/>
              </a:rPr>
              <a:t>one </a:t>
            </a:r>
            <a:r>
              <a:rPr lang="en-US" dirty="0">
                <a:latin typeface="Times New Roman" pitchFamily="18" charset="0"/>
                <a:cs typeface="Times New Roman" pitchFamily="18" charset="0"/>
              </a:rPr>
              <a:t>for </a:t>
            </a:r>
            <a:r>
              <a:rPr lang="en-US" spc="-5" dirty="0">
                <a:latin typeface="Times New Roman" pitchFamily="18" charset="0"/>
                <a:cs typeface="Times New Roman" pitchFamily="18" charset="0"/>
              </a:rPr>
              <a:t>train and </a:t>
            </a:r>
            <a:r>
              <a:rPr lang="en-US" spc="-10" dirty="0">
                <a:latin typeface="Times New Roman" pitchFamily="18" charset="0"/>
                <a:cs typeface="Times New Roman" pitchFamily="18" charset="0"/>
              </a:rPr>
              <a:t>one </a:t>
            </a:r>
            <a:r>
              <a:rPr lang="en-US" dirty="0">
                <a:latin typeface="Times New Roman" pitchFamily="18" charset="0"/>
                <a:cs typeface="Times New Roman" pitchFamily="18" charset="0"/>
              </a:rPr>
              <a:t>for </a:t>
            </a:r>
            <a:r>
              <a:rPr lang="en-US" spc="-5" dirty="0">
                <a:latin typeface="Times New Roman" pitchFamily="18" charset="0"/>
                <a:cs typeface="Times New Roman" pitchFamily="18" charset="0"/>
              </a:rPr>
              <a:t>metro</a:t>
            </a:r>
            <a:r>
              <a:rPr lang="en-US" spc="20" dirty="0">
                <a:latin typeface="Times New Roman" pitchFamily="18" charset="0"/>
                <a:cs typeface="Times New Roman" pitchFamily="18" charset="0"/>
              </a:rPr>
              <a:t> </a:t>
            </a:r>
            <a:r>
              <a:rPr lang="en-US" spc="-5" dirty="0">
                <a:latin typeface="Times New Roman" pitchFamily="18" charset="0"/>
                <a:cs typeface="Times New Roman" pitchFamily="18" charset="0"/>
              </a:rPr>
              <a:t>respectively.</a:t>
            </a:r>
            <a:endParaRPr lang="en-US" dirty="0">
              <a:latin typeface="Times New Roman" pitchFamily="18" charset="0"/>
              <a:cs typeface="Times New Roman" pitchFamily="18" charset="0"/>
            </a:endParaRPr>
          </a:p>
          <a:p>
            <a:pPr marL="469900" marR="113030" indent="-229235" algn="just">
              <a:lnSpc>
                <a:spcPct val="101699"/>
              </a:lnSpc>
              <a:spcBef>
                <a:spcPts val="70"/>
              </a:spcBef>
              <a:buFont typeface="Symbol"/>
              <a:buChar char=""/>
              <a:tabLst>
                <a:tab pos="469900" algn="l"/>
                <a:tab pos="470534" algn="l"/>
              </a:tabLst>
            </a:pPr>
            <a:r>
              <a:rPr lang="en-US" spc="-10" dirty="0">
                <a:latin typeface="Times New Roman" pitchFamily="18" charset="0"/>
                <a:cs typeface="Times New Roman" pitchFamily="18" charset="0"/>
              </a:rPr>
              <a:t>Now </a:t>
            </a:r>
            <a:r>
              <a:rPr lang="en-US" dirty="0">
                <a:latin typeface="Times New Roman" pitchFamily="18" charset="0"/>
                <a:cs typeface="Times New Roman" pitchFamily="18" charset="0"/>
              </a:rPr>
              <a:t>we </a:t>
            </a:r>
            <a:r>
              <a:rPr lang="en-US" spc="-5" dirty="0">
                <a:latin typeface="Times New Roman" pitchFamily="18" charset="0"/>
                <a:cs typeface="Times New Roman" pitchFamily="18" charset="0"/>
              </a:rPr>
              <a:t>also provide </a:t>
            </a:r>
            <a:r>
              <a:rPr lang="en-US" spc="-10" dirty="0">
                <a:latin typeface="Times New Roman" pitchFamily="18" charset="0"/>
                <a:cs typeface="Times New Roman" pitchFamily="18" charset="0"/>
              </a:rPr>
              <a:t>one more </a:t>
            </a:r>
            <a:r>
              <a:rPr lang="en-US" spc="-5" dirty="0">
                <a:latin typeface="Times New Roman" pitchFamily="18" charset="0"/>
                <a:cs typeface="Times New Roman" pitchFamily="18" charset="0"/>
              </a:rPr>
              <a:t>card that </a:t>
            </a:r>
            <a:r>
              <a:rPr lang="en-US" spc="-10" dirty="0">
                <a:latin typeface="Times New Roman" pitchFamily="18" charset="0"/>
                <a:cs typeface="Times New Roman" pitchFamily="18" charset="0"/>
              </a:rPr>
              <a:t>is </a:t>
            </a:r>
            <a:r>
              <a:rPr lang="en-US" spc="-5" dirty="0">
                <a:latin typeface="Times New Roman" pitchFamily="18" charset="0"/>
                <a:cs typeface="Times New Roman" pitchFamily="18" charset="0"/>
              </a:rPr>
              <a:t>the </a:t>
            </a:r>
            <a:r>
              <a:rPr lang="en-US" spc="5" dirty="0">
                <a:latin typeface="Times New Roman" pitchFamily="18" charset="0"/>
                <a:cs typeface="Times New Roman" pitchFamily="18" charset="0"/>
              </a:rPr>
              <a:t>master </a:t>
            </a:r>
            <a:r>
              <a:rPr lang="en-US" spc="-5" dirty="0">
                <a:latin typeface="Times New Roman" pitchFamily="18" charset="0"/>
                <a:cs typeface="Times New Roman" pitchFamily="18" charset="0"/>
              </a:rPr>
              <a:t>smart card that can </a:t>
            </a:r>
            <a:r>
              <a:rPr lang="en-US" dirty="0">
                <a:latin typeface="Times New Roman" pitchFamily="18" charset="0"/>
                <a:cs typeface="Times New Roman" pitchFamily="18" charset="0"/>
              </a:rPr>
              <a:t>work </a:t>
            </a:r>
            <a:r>
              <a:rPr lang="en-US" spc="5" dirty="0">
                <a:latin typeface="Times New Roman" pitchFamily="18" charset="0"/>
                <a:cs typeface="Times New Roman" pitchFamily="18" charset="0"/>
              </a:rPr>
              <a:t>on </a:t>
            </a:r>
            <a:r>
              <a:rPr lang="en-US" dirty="0">
                <a:latin typeface="Times New Roman" pitchFamily="18" charset="0"/>
                <a:cs typeface="Times New Roman" pitchFamily="18" charset="0"/>
              </a:rPr>
              <a:t>all  </a:t>
            </a:r>
            <a:r>
              <a:rPr lang="en-US" spc="-5" dirty="0">
                <a:latin typeface="Times New Roman" pitchFamily="18" charset="0"/>
                <a:cs typeface="Times New Roman" pitchFamily="18" charset="0"/>
              </a:rPr>
              <a:t>three scanners thus making </a:t>
            </a:r>
            <a:r>
              <a:rPr lang="en-US" spc="-10" dirty="0">
                <a:latin typeface="Times New Roman" pitchFamily="18" charset="0"/>
                <a:cs typeface="Times New Roman" pitchFamily="18" charset="0"/>
              </a:rPr>
              <a:t>it </a:t>
            </a:r>
            <a:r>
              <a:rPr lang="en-US" spc="-5" dirty="0">
                <a:latin typeface="Times New Roman" pitchFamily="18" charset="0"/>
                <a:cs typeface="Times New Roman" pitchFamily="18" charset="0"/>
              </a:rPr>
              <a:t>very </a:t>
            </a:r>
            <a:r>
              <a:rPr lang="en-US" dirty="0">
                <a:latin typeface="Times New Roman" pitchFamily="18" charset="0"/>
                <a:cs typeface="Times New Roman" pitchFamily="18" charset="0"/>
              </a:rPr>
              <a:t>easy </a:t>
            </a:r>
            <a:r>
              <a:rPr lang="en-US" spc="-10" dirty="0">
                <a:latin typeface="Times New Roman" pitchFamily="18" charset="0"/>
                <a:cs typeface="Times New Roman" pitchFamily="18" charset="0"/>
              </a:rPr>
              <a:t>for </a:t>
            </a:r>
            <a:r>
              <a:rPr lang="en-US" spc="-5" dirty="0">
                <a:latin typeface="Times New Roman" pitchFamily="18" charset="0"/>
                <a:cs typeface="Times New Roman" pitchFamily="18" charset="0"/>
              </a:rPr>
              <a:t>the user </a:t>
            </a:r>
            <a:r>
              <a:rPr lang="en-US" dirty="0">
                <a:latin typeface="Times New Roman" pitchFamily="18" charset="0"/>
                <a:cs typeface="Times New Roman" pitchFamily="18" charset="0"/>
              </a:rPr>
              <a:t>to </a:t>
            </a:r>
            <a:r>
              <a:rPr lang="en-US" spc="-5" dirty="0">
                <a:latin typeface="Times New Roman" pitchFamily="18" charset="0"/>
                <a:cs typeface="Times New Roman" pitchFamily="18" charset="0"/>
              </a:rPr>
              <a:t>use any </a:t>
            </a:r>
            <a:r>
              <a:rPr lang="en-US" dirty="0">
                <a:latin typeface="Times New Roman" pitchFamily="18" charset="0"/>
                <a:cs typeface="Times New Roman" pitchFamily="18" charset="0"/>
              </a:rPr>
              <a:t>transport as </a:t>
            </a:r>
            <a:r>
              <a:rPr lang="en-US" spc="-5" dirty="0">
                <a:latin typeface="Times New Roman" pitchFamily="18" charset="0"/>
                <a:cs typeface="Times New Roman" pitchFamily="18" charset="0"/>
              </a:rPr>
              <a:t>desired  </a:t>
            </a:r>
            <a:r>
              <a:rPr lang="en-US" spc="-10" dirty="0">
                <a:latin typeface="Times New Roman" pitchFamily="18" charset="0"/>
                <a:cs typeface="Times New Roman" pitchFamily="18" charset="0"/>
              </a:rPr>
              <a:t>using </a:t>
            </a:r>
            <a:r>
              <a:rPr lang="en-US" spc="-5" dirty="0">
                <a:latin typeface="Times New Roman" pitchFamily="18" charset="0"/>
                <a:cs typeface="Times New Roman" pitchFamily="18" charset="0"/>
              </a:rPr>
              <a:t>the </a:t>
            </a:r>
            <a:r>
              <a:rPr lang="en-US" dirty="0">
                <a:latin typeface="Times New Roman" pitchFamily="18" charset="0"/>
                <a:cs typeface="Times New Roman" pitchFamily="18" charset="0"/>
              </a:rPr>
              <a:t>same </a:t>
            </a:r>
            <a:r>
              <a:rPr lang="en-US" spc="-5" dirty="0">
                <a:latin typeface="Times New Roman" pitchFamily="18" charset="0"/>
                <a:cs typeface="Times New Roman" pitchFamily="18" charset="0"/>
              </a:rPr>
              <a:t>card.</a:t>
            </a:r>
            <a:endParaRPr lang="en-US" dirty="0">
              <a:latin typeface="Times New Roman" pitchFamily="18" charset="0"/>
              <a:cs typeface="Times New Roman" pitchFamily="18" charset="0"/>
            </a:endParaRPr>
          </a:p>
          <a:p>
            <a:pPr marL="469900" marR="91440" indent="-229235" algn="just">
              <a:lnSpc>
                <a:spcPct val="101699"/>
              </a:lnSpc>
              <a:buClr>
                <a:srgbClr val="000000"/>
              </a:buClr>
              <a:buSzPct val="91666"/>
              <a:buFont typeface="Symbol"/>
              <a:buChar char=""/>
              <a:tabLst>
                <a:tab pos="469900" algn="l"/>
                <a:tab pos="470534" algn="l"/>
              </a:tabLst>
            </a:pPr>
            <a:r>
              <a:rPr lang="en-US" spc="-10" dirty="0">
                <a:latin typeface="Times New Roman" pitchFamily="18" charset="0"/>
                <a:cs typeface="Times New Roman" pitchFamily="18" charset="0"/>
              </a:rPr>
              <a:t>The </a:t>
            </a:r>
            <a:r>
              <a:rPr lang="en-US" dirty="0">
                <a:latin typeface="Times New Roman" pitchFamily="18" charset="0"/>
                <a:cs typeface="Times New Roman" pitchFamily="18" charset="0"/>
              </a:rPr>
              <a:t>system </a:t>
            </a:r>
            <a:r>
              <a:rPr lang="en-US" spc="-5" dirty="0">
                <a:latin typeface="Times New Roman" pitchFamily="18" charset="0"/>
                <a:cs typeface="Times New Roman" pitchFamily="18" charset="0"/>
              </a:rPr>
              <a:t>also </a:t>
            </a:r>
            <a:r>
              <a:rPr lang="en-US" spc="-10" dirty="0">
                <a:latin typeface="Times New Roman" pitchFamily="18" charset="0"/>
                <a:cs typeface="Times New Roman" pitchFamily="18" charset="0"/>
              </a:rPr>
              <a:t>allows </a:t>
            </a:r>
            <a:r>
              <a:rPr lang="en-US" dirty="0">
                <a:latin typeface="Times New Roman" pitchFamily="18" charset="0"/>
                <a:cs typeface="Times New Roman" pitchFamily="18" charset="0"/>
              </a:rPr>
              <a:t>for </a:t>
            </a:r>
            <a:r>
              <a:rPr lang="en-US" spc="-5" dirty="0">
                <a:latin typeface="Times New Roman" pitchFamily="18" charset="0"/>
                <a:cs typeface="Times New Roman" pitchFamily="18" charset="0"/>
              </a:rPr>
              <a:t>source </a:t>
            </a:r>
            <a:r>
              <a:rPr lang="en-US" spc="5" dirty="0">
                <a:latin typeface="Times New Roman" pitchFamily="18" charset="0"/>
                <a:cs typeface="Times New Roman" pitchFamily="18" charset="0"/>
              </a:rPr>
              <a:t>and </a:t>
            </a:r>
            <a:r>
              <a:rPr lang="en-US" spc="-5" dirty="0">
                <a:latin typeface="Times New Roman" pitchFamily="18" charset="0"/>
                <a:cs typeface="Times New Roman" pitchFamily="18" charset="0"/>
              </a:rPr>
              <a:t>destination selection </a:t>
            </a:r>
            <a:r>
              <a:rPr lang="en-US" spc="5" dirty="0">
                <a:latin typeface="Times New Roman" pitchFamily="18" charset="0"/>
                <a:cs typeface="Times New Roman" pitchFamily="18" charset="0"/>
              </a:rPr>
              <a:t>and </a:t>
            </a:r>
            <a:r>
              <a:rPr lang="en-US" dirty="0">
                <a:latin typeface="Times New Roman" pitchFamily="18" charset="0"/>
                <a:cs typeface="Times New Roman" pitchFamily="18" charset="0"/>
              </a:rPr>
              <a:t>based </a:t>
            </a:r>
            <a:r>
              <a:rPr lang="en-US" spc="5" dirty="0">
                <a:latin typeface="Times New Roman" pitchFamily="18" charset="0"/>
                <a:cs typeface="Times New Roman" pitchFamily="18" charset="0"/>
              </a:rPr>
              <a:t>on </a:t>
            </a:r>
            <a:r>
              <a:rPr lang="en-US" spc="-5" dirty="0">
                <a:latin typeface="Times New Roman" pitchFamily="18" charset="0"/>
                <a:cs typeface="Times New Roman" pitchFamily="18" charset="0"/>
              </a:rPr>
              <a:t>that deducts  particular amount from the user </a:t>
            </a:r>
            <a:r>
              <a:rPr lang="en-US" dirty="0">
                <a:latin typeface="Times New Roman" pitchFamily="18" charset="0"/>
                <a:cs typeface="Times New Roman" pitchFamily="18" charset="0"/>
              </a:rPr>
              <a:t>master</a:t>
            </a:r>
            <a:r>
              <a:rPr lang="en-US" spc="-35" dirty="0">
                <a:latin typeface="Times New Roman" pitchFamily="18" charset="0"/>
                <a:cs typeface="Times New Roman" pitchFamily="18" charset="0"/>
              </a:rPr>
              <a:t> </a:t>
            </a:r>
            <a:r>
              <a:rPr lang="en-US" spc="-5" dirty="0">
                <a:latin typeface="Times New Roman" pitchFamily="18" charset="0"/>
                <a:cs typeface="Times New Roman" pitchFamily="18" charset="0"/>
              </a:rPr>
              <a:t>card.</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2032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Objective</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467544" y="1412776"/>
            <a:ext cx="8280919" cy="4968552"/>
          </a:xfrm>
        </p:spPr>
        <p:txBody>
          <a:bodyPr>
            <a:normAutofit fontScale="55000" lnSpcReduction="20000"/>
          </a:bodyPr>
          <a:lstStyle/>
          <a:p>
            <a:pPr marL="469900" marR="269875" indent="-229235" algn="just">
              <a:lnSpc>
                <a:spcPct val="116700"/>
              </a:lnSpc>
              <a:buFont typeface="Symbol"/>
              <a:buChar char=""/>
              <a:tabLst>
                <a:tab pos="469900" algn="l"/>
                <a:tab pos="470534" algn="l"/>
              </a:tabLst>
            </a:pPr>
            <a:r>
              <a:rPr lang="en-US" sz="3800" spc="-10" dirty="0">
                <a:latin typeface="Times New Roman" pitchFamily="18" charset="0"/>
                <a:cs typeface="Times New Roman" pitchFamily="18" charset="0"/>
              </a:rPr>
              <a:t>The </a:t>
            </a:r>
            <a:r>
              <a:rPr lang="en-US" sz="3800" spc="-5" dirty="0">
                <a:latin typeface="Times New Roman" pitchFamily="18" charset="0"/>
                <a:cs typeface="Times New Roman" pitchFamily="18" charset="0"/>
              </a:rPr>
              <a:t>tracking and ticketing  systems </a:t>
            </a:r>
            <a:r>
              <a:rPr lang="en-US" sz="3800" spc="-10" dirty="0">
                <a:latin typeface="Times New Roman" pitchFamily="18" charset="0"/>
                <a:cs typeface="Times New Roman" pitchFamily="18" charset="0"/>
              </a:rPr>
              <a:t>using </a:t>
            </a:r>
            <a:r>
              <a:rPr lang="en-US" sz="3800" dirty="0">
                <a:latin typeface="Times New Roman" pitchFamily="18" charset="0"/>
                <a:cs typeface="Times New Roman" pitchFamily="18" charset="0"/>
              </a:rPr>
              <a:t>RFID </a:t>
            </a:r>
            <a:r>
              <a:rPr lang="en-US" sz="3800" spc="-5" dirty="0">
                <a:latin typeface="Times New Roman" pitchFamily="18" charset="0"/>
                <a:cs typeface="Times New Roman" pitchFamily="18" charset="0"/>
              </a:rPr>
              <a:t>can be </a:t>
            </a:r>
            <a:r>
              <a:rPr lang="en-US" sz="3800" dirty="0">
                <a:latin typeface="Times New Roman" pitchFamily="18" charset="0"/>
                <a:cs typeface="Times New Roman" pitchFamily="18" charset="0"/>
              </a:rPr>
              <a:t>merged to </a:t>
            </a:r>
            <a:r>
              <a:rPr lang="en-US" sz="3800" spc="-5" dirty="0">
                <a:latin typeface="Times New Roman" pitchFamily="18" charset="0"/>
                <a:cs typeface="Times New Roman" pitchFamily="18" charset="0"/>
              </a:rPr>
              <a:t>solve </a:t>
            </a:r>
            <a:r>
              <a:rPr lang="en-US" sz="3800" spc="5" dirty="0">
                <a:latin typeface="Times New Roman" pitchFamily="18" charset="0"/>
                <a:cs typeface="Times New Roman" pitchFamily="18" charset="0"/>
              </a:rPr>
              <a:t>the </a:t>
            </a:r>
            <a:r>
              <a:rPr lang="en-US" sz="3800" spc="-5" dirty="0">
                <a:latin typeface="Times New Roman" pitchFamily="18" charset="0"/>
                <a:cs typeface="Times New Roman" pitchFamily="18" charset="0"/>
              </a:rPr>
              <a:t>prevailing  problems.</a:t>
            </a:r>
            <a:endParaRPr lang="en-US" sz="3800" dirty="0">
              <a:latin typeface="Times New Roman" pitchFamily="18" charset="0"/>
              <a:cs typeface="Times New Roman" pitchFamily="18" charset="0"/>
            </a:endParaRPr>
          </a:p>
          <a:p>
            <a:pPr marL="469900" marR="23495" indent="-229235" algn="just">
              <a:lnSpc>
                <a:spcPct val="116700"/>
              </a:lnSpc>
              <a:spcBef>
                <a:spcPts val="75"/>
              </a:spcBef>
              <a:buFont typeface="Symbol"/>
              <a:buChar char=""/>
              <a:tabLst>
                <a:tab pos="469900" algn="l"/>
                <a:tab pos="470534" algn="l"/>
              </a:tabLst>
            </a:pPr>
            <a:r>
              <a:rPr lang="en-US" sz="3800" spc="-5" dirty="0">
                <a:latin typeface="Times New Roman" pitchFamily="18" charset="0"/>
                <a:cs typeface="Times New Roman" pitchFamily="18" charset="0"/>
              </a:rPr>
              <a:t>Even though the </a:t>
            </a:r>
            <a:r>
              <a:rPr lang="en-US" sz="3800" dirty="0">
                <a:latin typeface="Times New Roman" pitchFamily="18" charset="0"/>
                <a:cs typeface="Times New Roman" pitchFamily="18" charset="0"/>
              </a:rPr>
              <a:t>GPS based system </a:t>
            </a:r>
            <a:r>
              <a:rPr lang="en-US" sz="3800" spc="-5" dirty="0">
                <a:latin typeface="Times New Roman" pitchFamily="18" charset="0"/>
                <a:cs typeface="Times New Roman" pitchFamily="18" charset="0"/>
              </a:rPr>
              <a:t>can be </a:t>
            </a:r>
            <a:r>
              <a:rPr lang="en-US" sz="3800" dirty="0">
                <a:latin typeface="Times New Roman" pitchFamily="18" charset="0"/>
                <a:cs typeface="Times New Roman" pitchFamily="18" charset="0"/>
              </a:rPr>
              <a:t>designed, we propose </a:t>
            </a:r>
            <a:r>
              <a:rPr lang="en-US" sz="3800" spc="-5" dirty="0">
                <a:latin typeface="Times New Roman" pitchFamily="18" charset="0"/>
                <a:cs typeface="Times New Roman" pitchFamily="18" charset="0"/>
              </a:rPr>
              <a:t>the </a:t>
            </a:r>
            <a:r>
              <a:rPr lang="en-US" sz="3800" dirty="0">
                <a:latin typeface="Times New Roman" pitchFamily="18" charset="0"/>
                <a:cs typeface="Times New Roman" pitchFamily="18" charset="0"/>
              </a:rPr>
              <a:t>RFID based </a:t>
            </a:r>
            <a:r>
              <a:rPr lang="en-US" sz="3800" spc="-5" dirty="0">
                <a:latin typeface="Times New Roman" pitchFamily="18" charset="0"/>
                <a:cs typeface="Times New Roman" pitchFamily="18" charset="0"/>
              </a:rPr>
              <a:t>tickets  </a:t>
            </a:r>
            <a:r>
              <a:rPr lang="en-US" sz="3800" spc="-10" dirty="0">
                <a:latin typeface="Times New Roman" pitchFamily="18" charset="0"/>
                <a:cs typeface="Times New Roman" pitchFamily="18" charset="0"/>
              </a:rPr>
              <a:t>for </a:t>
            </a:r>
            <a:r>
              <a:rPr lang="en-US" sz="3800" spc="-5" dirty="0">
                <a:latin typeface="Times New Roman" pitchFamily="18" charset="0"/>
                <a:cs typeface="Times New Roman" pitchFamily="18" charset="0"/>
              </a:rPr>
              <a:t>its </a:t>
            </a:r>
            <a:r>
              <a:rPr lang="en-US" sz="3800" spc="-10" dirty="0">
                <a:latin typeface="Times New Roman" pitchFamily="18" charset="0"/>
                <a:cs typeface="Times New Roman" pitchFamily="18" charset="0"/>
              </a:rPr>
              <a:t>low </a:t>
            </a:r>
            <a:r>
              <a:rPr lang="en-US" sz="3800" dirty="0">
                <a:latin typeface="Times New Roman" pitchFamily="18" charset="0"/>
                <a:cs typeface="Times New Roman" pitchFamily="18" charset="0"/>
              </a:rPr>
              <a:t>cost, easy </a:t>
            </a:r>
            <a:r>
              <a:rPr lang="en-US" sz="3800" spc="-5" dirty="0">
                <a:latin typeface="Times New Roman" pitchFamily="18" charset="0"/>
                <a:cs typeface="Times New Roman" pitchFamily="18" charset="0"/>
              </a:rPr>
              <a:t>operation, portability, durability, reliability and </a:t>
            </a:r>
            <a:r>
              <a:rPr lang="en-US" sz="3800" spc="-10" dirty="0">
                <a:latin typeface="Times New Roman" pitchFamily="18" charset="0"/>
                <a:cs typeface="Times New Roman" pitchFamily="18" charset="0"/>
              </a:rPr>
              <a:t>being </a:t>
            </a:r>
            <a:r>
              <a:rPr lang="en-US" sz="3800" dirty="0">
                <a:latin typeface="Times New Roman" pitchFamily="18" charset="0"/>
                <a:cs typeface="Times New Roman" pitchFamily="18" charset="0"/>
              </a:rPr>
              <a:t>much more  </a:t>
            </a:r>
            <a:r>
              <a:rPr lang="en-US" sz="3800" spc="-5" dirty="0">
                <a:latin typeface="Times New Roman" pitchFamily="18" charset="0"/>
                <a:cs typeface="Times New Roman" pitchFamily="18" charset="0"/>
              </a:rPr>
              <a:t>user</a:t>
            </a:r>
            <a:r>
              <a:rPr lang="en-US" sz="3800" spc="-25" dirty="0">
                <a:latin typeface="Times New Roman" pitchFamily="18" charset="0"/>
                <a:cs typeface="Times New Roman" pitchFamily="18" charset="0"/>
              </a:rPr>
              <a:t> </a:t>
            </a:r>
            <a:r>
              <a:rPr lang="en-US" sz="3800" spc="-5" dirty="0">
                <a:latin typeface="Times New Roman" pitchFamily="18" charset="0"/>
                <a:cs typeface="Times New Roman" pitchFamily="18" charset="0"/>
              </a:rPr>
              <a:t>friendly.</a:t>
            </a:r>
            <a:endParaRPr lang="en-US" sz="3800" dirty="0">
              <a:latin typeface="Times New Roman" pitchFamily="18" charset="0"/>
              <a:cs typeface="Times New Roman" pitchFamily="18" charset="0"/>
            </a:endParaRPr>
          </a:p>
          <a:p>
            <a:pPr marL="469900" marR="67945" indent="-229235" algn="just">
              <a:lnSpc>
                <a:spcPct val="116700"/>
              </a:lnSpc>
              <a:spcBef>
                <a:spcPts val="70"/>
              </a:spcBef>
              <a:buFont typeface="Symbol"/>
              <a:buChar char=""/>
              <a:tabLst>
                <a:tab pos="469900" algn="l"/>
                <a:tab pos="470534" algn="l"/>
              </a:tabLst>
            </a:pPr>
            <a:r>
              <a:rPr lang="en-US" sz="3800" spc="-5" dirty="0">
                <a:latin typeface="Times New Roman" pitchFamily="18" charset="0"/>
                <a:cs typeface="Times New Roman" pitchFamily="18" charset="0"/>
              </a:rPr>
              <a:t>Also the </a:t>
            </a:r>
            <a:r>
              <a:rPr lang="en-US" sz="3800" dirty="0">
                <a:latin typeface="Times New Roman" pitchFamily="18" charset="0"/>
                <a:cs typeface="Times New Roman" pitchFamily="18" charset="0"/>
              </a:rPr>
              <a:t>high </a:t>
            </a:r>
            <a:r>
              <a:rPr lang="en-US" sz="3800" spc="-5" dirty="0">
                <a:latin typeface="Times New Roman" pitchFamily="18" charset="0"/>
                <a:cs typeface="Times New Roman" pitchFamily="18" charset="0"/>
              </a:rPr>
              <a:t>speed </a:t>
            </a:r>
            <a:r>
              <a:rPr lang="en-US" sz="3800" dirty="0">
                <a:latin typeface="Times New Roman" pitchFamily="18" charset="0"/>
                <a:cs typeface="Times New Roman" pitchFamily="18" charset="0"/>
              </a:rPr>
              <a:t>RFID tags </a:t>
            </a:r>
            <a:r>
              <a:rPr lang="en-US" sz="3800" spc="-5" dirty="0">
                <a:latin typeface="Times New Roman" pitchFamily="18" charset="0"/>
                <a:cs typeface="Times New Roman" pitchFamily="18" charset="0"/>
              </a:rPr>
              <a:t>and detectors </a:t>
            </a:r>
            <a:r>
              <a:rPr lang="en-US" sz="3800" dirty="0">
                <a:latin typeface="Times New Roman" pitchFamily="18" charset="0"/>
                <a:cs typeface="Times New Roman" pitchFamily="18" charset="0"/>
              </a:rPr>
              <a:t>make </a:t>
            </a:r>
            <a:r>
              <a:rPr lang="en-US" sz="3800" spc="-5" dirty="0">
                <a:latin typeface="Times New Roman" pitchFamily="18" charset="0"/>
                <a:cs typeface="Times New Roman" pitchFamily="18" charset="0"/>
              </a:rPr>
              <a:t>the tracking </a:t>
            </a:r>
            <a:r>
              <a:rPr lang="en-US" sz="3800" dirty="0">
                <a:latin typeface="Times New Roman" pitchFamily="18" charset="0"/>
                <a:cs typeface="Times New Roman" pitchFamily="18" charset="0"/>
              </a:rPr>
              <a:t>system </a:t>
            </a:r>
            <a:r>
              <a:rPr lang="en-US" sz="3800" spc="-5" dirty="0">
                <a:latin typeface="Times New Roman" pitchFamily="18" charset="0"/>
                <a:cs typeface="Times New Roman" pitchFamily="18" charset="0"/>
              </a:rPr>
              <a:t>of </a:t>
            </a:r>
            <a:r>
              <a:rPr lang="en-US" sz="3800" dirty="0">
                <a:latin typeface="Times New Roman" pitchFamily="18" charset="0"/>
                <a:cs typeface="Times New Roman" pitchFamily="18" charset="0"/>
              </a:rPr>
              <a:t>a </a:t>
            </a:r>
            <a:r>
              <a:rPr lang="en-US" sz="3800" spc="-5" dirty="0">
                <a:latin typeface="Times New Roman" pitchFamily="18" charset="0"/>
                <a:cs typeface="Times New Roman" pitchFamily="18" charset="0"/>
              </a:rPr>
              <a:t>running </a:t>
            </a:r>
            <a:r>
              <a:rPr lang="en-US" sz="3800" spc="-10" dirty="0">
                <a:latin typeface="Times New Roman" pitchFamily="18" charset="0"/>
                <a:cs typeface="Times New Roman" pitchFamily="18" charset="0"/>
              </a:rPr>
              <a:t>bus  </a:t>
            </a:r>
            <a:r>
              <a:rPr lang="en-US" sz="3800" spc="-5" dirty="0">
                <a:latin typeface="Times New Roman" pitchFamily="18" charset="0"/>
                <a:cs typeface="Times New Roman" pitchFamily="18" charset="0"/>
              </a:rPr>
              <a:t>merely </a:t>
            </a:r>
            <a:r>
              <a:rPr lang="en-US" sz="3800" dirty="0">
                <a:latin typeface="Times New Roman" pitchFamily="18" charset="0"/>
                <a:cs typeface="Times New Roman" pitchFamily="18" charset="0"/>
              </a:rPr>
              <a:t>a </a:t>
            </a:r>
            <a:r>
              <a:rPr lang="en-US" sz="3800" spc="-5" dirty="0">
                <a:latin typeface="Times New Roman" pitchFamily="18" charset="0"/>
                <a:cs typeface="Times New Roman" pitchFamily="18" charset="0"/>
              </a:rPr>
              <a:t>child’s</a:t>
            </a:r>
            <a:r>
              <a:rPr lang="en-US" sz="3800" spc="-10" dirty="0">
                <a:latin typeface="Times New Roman" pitchFamily="18" charset="0"/>
                <a:cs typeface="Times New Roman" pitchFamily="18" charset="0"/>
              </a:rPr>
              <a:t> </a:t>
            </a:r>
            <a:r>
              <a:rPr lang="en-US" sz="3800" spc="-5" dirty="0">
                <a:latin typeface="Times New Roman" pitchFamily="18" charset="0"/>
                <a:cs typeface="Times New Roman" pitchFamily="18" charset="0"/>
              </a:rPr>
              <a:t>play.</a:t>
            </a:r>
            <a:endParaRPr lang="en-US" sz="3800" dirty="0">
              <a:latin typeface="Times New Roman" pitchFamily="18" charset="0"/>
              <a:cs typeface="Times New Roman" pitchFamily="18" charset="0"/>
            </a:endParaRPr>
          </a:p>
          <a:p>
            <a:pPr marL="469900" marR="163830" indent="-229235" algn="just">
              <a:lnSpc>
                <a:spcPct val="116700"/>
              </a:lnSpc>
              <a:spcBef>
                <a:spcPts val="75"/>
              </a:spcBef>
              <a:buFont typeface="Symbol"/>
              <a:buChar char=""/>
              <a:tabLst>
                <a:tab pos="469900" algn="l"/>
                <a:tab pos="470534" algn="l"/>
              </a:tabLst>
            </a:pPr>
            <a:r>
              <a:rPr lang="en-US" sz="3800" spc="-10" dirty="0">
                <a:latin typeface="Times New Roman" pitchFamily="18" charset="0"/>
                <a:cs typeface="Times New Roman" pitchFamily="18" charset="0"/>
              </a:rPr>
              <a:t>Public </a:t>
            </a:r>
            <a:r>
              <a:rPr lang="en-US" sz="3800" spc="-5" dirty="0">
                <a:latin typeface="Times New Roman" pitchFamily="18" charset="0"/>
                <a:cs typeface="Times New Roman" pitchFamily="18" charset="0"/>
              </a:rPr>
              <a:t>carrying </a:t>
            </a:r>
            <a:r>
              <a:rPr lang="en-US" sz="3800" dirty="0">
                <a:latin typeface="Times New Roman" pitchFamily="18" charset="0"/>
                <a:cs typeface="Times New Roman" pitchFamily="18" charset="0"/>
              </a:rPr>
              <a:t>RFID based </a:t>
            </a:r>
            <a:r>
              <a:rPr lang="en-US" sz="3800" spc="-5" dirty="0">
                <a:latin typeface="Times New Roman" pitchFamily="18" charset="0"/>
                <a:cs typeface="Times New Roman" pitchFamily="18" charset="0"/>
              </a:rPr>
              <a:t>electronic tickets </a:t>
            </a:r>
            <a:r>
              <a:rPr lang="en-US" sz="3800" dirty="0">
                <a:latin typeface="Times New Roman" pitchFamily="18" charset="0"/>
                <a:cs typeface="Times New Roman" pitchFamily="18" charset="0"/>
              </a:rPr>
              <a:t>will </a:t>
            </a:r>
            <a:r>
              <a:rPr lang="en-US" sz="3800" spc="5" dirty="0">
                <a:latin typeface="Times New Roman" pitchFamily="18" charset="0"/>
                <a:cs typeface="Times New Roman" pitchFamily="18" charset="0"/>
              </a:rPr>
              <a:t>have </a:t>
            </a:r>
            <a:r>
              <a:rPr lang="en-US" sz="3800" dirty="0">
                <a:latin typeface="Times New Roman" pitchFamily="18" charset="0"/>
                <a:cs typeface="Times New Roman" pitchFamily="18" charset="0"/>
              </a:rPr>
              <a:t>access to </a:t>
            </a:r>
            <a:r>
              <a:rPr lang="en-US" sz="3800" spc="-5" dirty="0">
                <a:latin typeface="Times New Roman" pitchFamily="18" charset="0"/>
                <a:cs typeface="Times New Roman" pitchFamily="18" charset="0"/>
              </a:rPr>
              <a:t>any </a:t>
            </a:r>
            <a:r>
              <a:rPr lang="en-US" sz="3800" spc="-10" dirty="0">
                <a:latin typeface="Times New Roman" pitchFamily="18" charset="0"/>
                <a:cs typeface="Times New Roman" pitchFamily="18" charset="0"/>
              </a:rPr>
              <a:t>bus </a:t>
            </a:r>
            <a:r>
              <a:rPr lang="en-US" sz="3800" spc="-5" dirty="0">
                <a:latin typeface="Times New Roman" pitchFamily="18" charset="0"/>
                <a:cs typeface="Times New Roman" pitchFamily="18" charset="0"/>
              </a:rPr>
              <a:t>service of the  city </a:t>
            </a:r>
            <a:r>
              <a:rPr lang="en-US" sz="3800" spc="-10" dirty="0">
                <a:latin typeface="Times New Roman" pitchFamily="18" charset="0"/>
                <a:cs typeface="Times New Roman" pitchFamily="18" charset="0"/>
              </a:rPr>
              <a:t>only </a:t>
            </a:r>
            <a:r>
              <a:rPr lang="en-US" sz="3800" spc="-5" dirty="0">
                <a:latin typeface="Times New Roman" pitchFamily="18" charset="0"/>
                <a:cs typeface="Times New Roman" pitchFamily="18" charset="0"/>
              </a:rPr>
              <a:t>entering </a:t>
            </a:r>
            <a:r>
              <a:rPr lang="en-US" sz="3800" dirty="0">
                <a:latin typeface="Times New Roman" pitchFamily="18" charset="0"/>
                <a:cs typeface="Times New Roman" pitchFamily="18" charset="0"/>
              </a:rPr>
              <a:t>his </a:t>
            </a:r>
            <a:r>
              <a:rPr lang="en-US" sz="3800" spc="-5" dirty="0">
                <a:latin typeface="Times New Roman" pitchFamily="18" charset="0"/>
                <a:cs typeface="Times New Roman" pitchFamily="18" charset="0"/>
              </a:rPr>
              <a:t>current location </a:t>
            </a:r>
            <a:r>
              <a:rPr lang="en-US" sz="3800" spc="5" dirty="0">
                <a:latin typeface="Times New Roman" pitchFamily="18" charset="0"/>
                <a:cs typeface="Times New Roman" pitchFamily="18" charset="0"/>
              </a:rPr>
              <a:t>and </a:t>
            </a:r>
            <a:r>
              <a:rPr lang="en-US" sz="3800" dirty="0">
                <a:latin typeface="Times New Roman" pitchFamily="18" charset="0"/>
                <a:cs typeface="Times New Roman" pitchFamily="18" charset="0"/>
              </a:rPr>
              <a:t>his </a:t>
            </a:r>
            <a:r>
              <a:rPr lang="en-US" sz="3800" spc="-5" dirty="0">
                <a:latin typeface="Times New Roman" pitchFamily="18" charset="0"/>
                <a:cs typeface="Times New Roman" pitchFamily="18" charset="0"/>
              </a:rPr>
              <a:t>destination on the </a:t>
            </a:r>
            <a:r>
              <a:rPr lang="en-US" sz="3800" dirty="0">
                <a:latin typeface="Times New Roman" pitchFamily="18" charset="0"/>
                <a:cs typeface="Times New Roman" pitchFamily="18" charset="0"/>
              </a:rPr>
              <a:t>keypad </a:t>
            </a:r>
            <a:r>
              <a:rPr lang="en-US" sz="3800" spc="-5" dirty="0">
                <a:latin typeface="Times New Roman" pitchFamily="18" charset="0"/>
                <a:cs typeface="Times New Roman" pitchFamily="18" charset="0"/>
              </a:rPr>
              <a:t>attached </a:t>
            </a:r>
            <a:r>
              <a:rPr lang="en-US" sz="3800" dirty="0">
                <a:latin typeface="Times New Roman" pitchFamily="18" charset="0"/>
                <a:cs typeface="Times New Roman" pitchFamily="18" charset="0"/>
              </a:rPr>
              <a:t>to  every</a:t>
            </a:r>
            <a:r>
              <a:rPr lang="en-US" sz="3800" spc="-5" dirty="0">
                <a:latin typeface="Times New Roman" pitchFamily="18" charset="0"/>
                <a:cs typeface="Times New Roman" pitchFamily="18" charset="0"/>
              </a:rPr>
              <a:t> bus.</a:t>
            </a:r>
            <a:endParaRPr lang="en-US" sz="3800" dirty="0">
              <a:latin typeface="Times New Roman" pitchFamily="18" charset="0"/>
              <a:cs typeface="Times New Roman" pitchFamily="18" charset="0"/>
            </a:endParaRPr>
          </a:p>
          <a:p>
            <a:pPr marL="469900" marR="254635" indent="-229235" algn="just">
              <a:lnSpc>
                <a:spcPct val="116700"/>
              </a:lnSpc>
              <a:spcBef>
                <a:spcPts val="70"/>
              </a:spcBef>
              <a:buFont typeface="Symbol"/>
              <a:buChar char=""/>
              <a:tabLst>
                <a:tab pos="469900" algn="l"/>
                <a:tab pos="470534" algn="l"/>
              </a:tabLst>
            </a:pPr>
            <a:r>
              <a:rPr lang="en-US" sz="3800" spc="-10" dirty="0">
                <a:latin typeface="Times New Roman" pitchFamily="18" charset="0"/>
                <a:cs typeface="Times New Roman" pitchFamily="18" charset="0"/>
              </a:rPr>
              <a:t>The </a:t>
            </a:r>
            <a:r>
              <a:rPr lang="en-US" sz="3800" spc="-5" dirty="0">
                <a:latin typeface="Times New Roman" pitchFamily="18" charset="0"/>
                <a:cs typeface="Times New Roman" pitchFamily="18" charset="0"/>
              </a:rPr>
              <a:t>data </a:t>
            </a:r>
            <a:r>
              <a:rPr lang="en-US" sz="3800" dirty="0">
                <a:latin typeface="Times New Roman" pitchFamily="18" charset="0"/>
                <a:cs typeface="Times New Roman" pitchFamily="18" charset="0"/>
              </a:rPr>
              <a:t>will </a:t>
            </a:r>
            <a:r>
              <a:rPr lang="en-US" sz="3800" spc="-5" dirty="0">
                <a:latin typeface="Times New Roman" pitchFamily="18" charset="0"/>
                <a:cs typeface="Times New Roman" pitchFamily="18" charset="0"/>
              </a:rPr>
              <a:t>directly be transferred </a:t>
            </a:r>
            <a:r>
              <a:rPr lang="en-US" sz="3800" dirty="0">
                <a:latin typeface="Times New Roman" pitchFamily="18" charset="0"/>
                <a:cs typeface="Times New Roman" pitchFamily="18" charset="0"/>
              </a:rPr>
              <a:t>to </a:t>
            </a:r>
            <a:r>
              <a:rPr lang="en-US" sz="3800" spc="-5" dirty="0">
                <a:latin typeface="Times New Roman" pitchFamily="18" charset="0"/>
                <a:cs typeface="Times New Roman" pitchFamily="18" charset="0"/>
              </a:rPr>
              <a:t>the </a:t>
            </a:r>
            <a:r>
              <a:rPr lang="en-US" sz="3800" dirty="0">
                <a:latin typeface="Times New Roman" pitchFamily="18" charset="0"/>
                <a:cs typeface="Times New Roman" pitchFamily="18" charset="0"/>
              </a:rPr>
              <a:t>server </a:t>
            </a:r>
            <a:r>
              <a:rPr lang="en-US" sz="3800" spc="-5" dirty="0">
                <a:latin typeface="Times New Roman" pitchFamily="18" charset="0"/>
                <a:cs typeface="Times New Roman" pitchFamily="18" charset="0"/>
              </a:rPr>
              <a:t>main </a:t>
            </a:r>
            <a:r>
              <a:rPr lang="en-US" sz="3800" dirty="0">
                <a:latin typeface="Times New Roman" pitchFamily="18" charset="0"/>
                <a:cs typeface="Times New Roman" pitchFamily="18" charset="0"/>
              </a:rPr>
              <a:t>database </a:t>
            </a:r>
            <a:r>
              <a:rPr lang="en-US" sz="3800" spc="-5" dirty="0">
                <a:latin typeface="Times New Roman" pitchFamily="18" charset="0"/>
                <a:cs typeface="Times New Roman" pitchFamily="18" charset="0"/>
              </a:rPr>
              <a:t>and the equivalent  </a:t>
            </a:r>
            <a:r>
              <a:rPr lang="en-US" sz="3800" spc="-10" dirty="0">
                <a:latin typeface="Times New Roman" pitchFamily="18" charset="0"/>
                <a:cs typeface="Times New Roman" pitchFamily="18" charset="0"/>
              </a:rPr>
              <a:t>credit </a:t>
            </a:r>
            <a:r>
              <a:rPr lang="en-US" sz="3800" dirty="0">
                <a:latin typeface="Times New Roman" pitchFamily="18" charset="0"/>
                <a:cs typeface="Times New Roman" pitchFamily="18" charset="0"/>
              </a:rPr>
              <a:t>will </a:t>
            </a:r>
            <a:r>
              <a:rPr lang="en-US" sz="3800" spc="-5" dirty="0">
                <a:latin typeface="Times New Roman" pitchFamily="18" charset="0"/>
                <a:cs typeface="Times New Roman" pitchFamily="18" charset="0"/>
              </a:rPr>
              <a:t>be stored </a:t>
            </a:r>
            <a:r>
              <a:rPr lang="en-US" sz="3800" spc="-10" dirty="0">
                <a:latin typeface="Times New Roman" pitchFamily="18" charset="0"/>
                <a:cs typeface="Times New Roman" pitchFamily="18" charset="0"/>
              </a:rPr>
              <a:t>in </a:t>
            </a:r>
            <a:r>
              <a:rPr lang="en-US" sz="3800" spc="-5" dirty="0">
                <a:latin typeface="Times New Roman" pitchFamily="18" charset="0"/>
                <a:cs typeface="Times New Roman" pitchFamily="18" charset="0"/>
              </a:rPr>
              <a:t>the corresponding </a:t>
            </a:r>
            <a:r>
              <a:rPr lang="en-US" sz="3800" spc="-10" dirty="0">
                <a:latin typeface="Times New Roman" pitchFamily="18" charset="0"/>
                <a:cs typeface="Times New Roman" pitchFamily="18" charset="0"/>
              </a:rPr>
              <a:t>bus</a:t>
            </a:r>
            <a:r>
              <a:rPr lang="en-US" sz="3800" spc="40" dirty="0">
                <a:latin typeface="Times New Roman" pitchFamily="18" charset="0"/>
                <a:cs typeface="Times New Roman" pitchFamily="18" charset="0"/>
              </a:rPr>
              <a:t> </a:t>
            </a:r>
            <a:r>
              <a:rPr lang="en-US" sz="3800" spc="-5" dirty="0">
                <a:latin typeface="Times New Roman" pitchFamily="18" charset="0"/>
                <a:cs typeface="Times New Roman" pitchFamily="18" charset="0"/>
              </a:rPr>
              <a:t>account.</a:t>
            </a:r>
            <a:endParaRPr lang="en-US" sz="3800" dirty="0">
              <a:latin typeface="Times New Roman" pitchFamily="18" charset="0"/>
              <a:cs typeface="Times New Roman" pitchFamily="18" charset="0"/>
            </a:endParaRPr>
          </a:p>
          <a:p>
            <a:endParaRPr lang="en-US" sz="3800" dirty="0">
              <a:latin typeface="Times New Roman" pitchFamily="18" charset="0"/>
              <a:cs typeface="Times New Roman" pitchFamily="18" charset="0"/>
            </a:endParaRPr>
          </a:p>
        </p:txBody>
      </p:sp>
    </p:spTree>
    <p:extLst>
      <p:ext uri="{BB962C8B-B14F-4D97-AF65-F5344CB8AC3E}">
        <p14:creationId xmlns:p14="http://schemas.microsoft.com/office/powerpoint/2010/main" val="302320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r>
              <a:rPr lang="en-IN" sz="4000" dirty="0">
                <a:latin typeface="Times New Roman" pitchFamily="18" charset="0"/>
                <a:cs typeface="Times New Roman" pitchFamily="18" charset="0"/>
              </a:rPr>
              <a:t>Literature Survey</a:t>
            </a:r>
            <a:endParaRPr lang="en-US" sz="4000"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377639962"/>
              </p:ext>
            </p:extLst>
          </p:nvPr>
        </p:nvGraphicFramePr>
        <p:xfrm>
          <a:off x="395536" y="1268759"/>
          <a:ext cx="8301817" cy="4995748"/>
        </p:xfrm>
        <a:graphic>
          <a:graphicData uri="http://schemas.openxmlformats.org/drawingml/2006/table">
            <a:tbl>
              <a:tblPr firstRow="1" bandRow="1">
                <a:tableStyleId>{5C22544A-7EE6-4342-B048-85BDC9FD1C3A}</a:tableStyleId>
              </a:tblPr>
              <a:tblGrid>
                <a:gridCol w="524955">
                  <a:extLst>
                    <a:ext uri="{9D8B030D-6E8A-4147-A177-3AD203B41FA5}">
                      <a16:colId xmlns:a16="http://schemas.microsoft.com/office/drawing/2014/main" val="20000"/>
                    </a:ext>
                  </a:extLst>
                </a:gridCol>
                <a:gridCol w="2721901">
                  <a:extLst>
                    <a:ext uri="{9D8B030D-6E8A-4147-A177-3AD203B41FA5}">
                      <a16:colId xmlns:a16="http://schemas.microsoft.com/office/drawing/2014/main" val="20001"/>
                    </a:ext>
                  </a:extLst>
                </a:gridCol>
                <a:gridCol w="1684987">
                  <a:extLst>
                    <a:ext uri="{9D8B030D-6E8A-4147-A177-3AD203B41FA5}">
                      <a16:colId xmlns:a16="http://schemas.microsoft.com/office/drawing/2014/main" val="20002"/>
                    </a:ext>
                  </a:extLst>
                </a:gridCol>
                <a:gridCol w="1684987">
                  <a:extLst>
                    <a:ext uri="{9D8B030D-6E8A-4147-A177-3AD203B41FA5}">
                      <a16:colId xmlns:a16="http://schemas.microsoft.com/office/drawing/2014/main" val="20003"/>
                    </a:ext>
                  </a:extLst>
                </a:gridCol>
                <a:gridCol w="1684987">
                  <a:extLst>
                    <a:ext uri="{9D8B030D-6E8A-4147-A177-3AD203B41FA5}">
                      <a16:colId xmlns:a16="http://schemas.microsoft.com/office/drawing/2014/main" val="20004"/>
                    </a:ext>
                  </a:extLst>
                </a:gridCol>
              </a:tblGrid>
              <a:tr h="437070">
                <a:tc>
                  <a:txBody>
                    <a:bodyPr/>
                    <a:lstStyle/>
                    <a:p>
                      <a:r>
                        <a:rPr lang="en-IN" sz="1400" b="0" dirty="0">
                          <a:latin typeface="Times New Roman" pitchFamily="18" charset="0"/>
                          <a:cs typeface="Times New Roman" pitchFamily="18" charset="0"/>
                        </a:rPr>
                        <a:t>Sr.no</a:t>
                      </a:r>
                      <a:endParaRPr lang="en-US" sz="1400" b="0" dirty="0">
                        <a:latin typeface="Times New Roman" pitchFamily="18" charset="0"/>
                        <a:cs typeface="Times New Roman" pitchFamily="18" charset="0"/>
                      </a:endParaRPr>
                    </a:p>
                  </a:txBody>
                  <a:tcPr/>
                </a:tc>
                <a:tc>
                  <a:txBody>
                    <a:bodyPr/>
                    <a:lstStyle/>
                    <a:p>
                      <a:r>
                        <a:rPr lang="en-IN" sz="1400" b="0" dirty="0">
                          <a:latin typeface="Times New Roman" pitchFamily="18" charset="0"/>
                          <a:cs typeface="Times New Roman" pitchFamily="18" charset="0"/>
                        </a:rPr>
                        <a:t>Name and Details of Paper</a:t>
                      </a:r>
                      <a:endParaRPr lang="en-US" sz="1400" b="0" dirty="0">
                        <a:latin typeface="Times New Roman" pitchFamily="18" charset="0"/>
                        <a:cs typeface="Times New Roman" pitchFamily="18" charset="0"/>
                      </a:endParaRPr>
                    </a:p>
                  </a:txBody>
                  <a:tcPr/>
                </a:tc>
                <a:tc>
                  <a:txBody>
                    <a:bodyPr/>
                    <a:lstStyle/>
                    <a:p>
                      <a:r>
                        <a:rPr lang="en-IN" sz="1400" b="0" dirty="0">
                          <a:latin typeface="Times New Roman" pitchFamily="18" charset="0"/>
                          <a:cs typeface="Times New Roman" pitchFamily="18" charset="0"/>
                        </a:rPr>
                        <a:t>Method</a:t>
                      </a:r>
                      <a:r>
                        <a:rPr lang="en-IN" sz="1400" b="0" baseline="0" dirty="0">
                          <a:latin typeface="Times New Roman" pitchFamily="18" charset="0"/>
                          <a:cs typeface="Times New Roman" pitchFamily="18" charset="0"/>
                        </a:rPr>
                        <a:t> used</a:t>
                      </a:r>
                      <a:endParaRPr lang="en-US" sz="1400" b="0" dirty="0">
                        <a:latin typeface="Times New Roman" pitchFamily="18" charset="0"/>
                        <a:cs typeface="Times New Roman" pitchFamily="18" charset="0"/>
                      </a:endParaRPr>
                    </a:p>
                  </a:txBody>
                  <a:tcPr/>
                </a:tc>
                <a:tc>
                  <a:txBody>
                    <a:bodyPr/>
                    <a:lstStyle/>
                    <a:p>
                      <a:r>
                        <a:rPr lang="en-IN" sz="1400" b="0" dirty="0">
                          <a:latin typeface="Times New Roman" pitchFamily="18" charset="0"/>
                          <a:cs typeface="Times New Roman" pitchFamily="18" charset="0"/>
                        </a:rPr>
                        <a:t>Advantag</a:t>
                      </a:r>
                      <a:r>
                        <a:rPr lang="en-IN" b="0" dirty="0">
                          <a:latin typeface="Times New Roman" pitchFamily="18" charset="0"/>
                          <a:cs typeface="Times New Roman" pitchFamily="18" charset="0"/>
                        </a:rPr>
                        <a:t>e</a:t>
                      </a:r>
                      <a:endParaRPr lang="en-US" b="0" dirty="0">
                        <a:latin typeface="Times New Roman" pitchFamily="18" charset="0"/>
                        <a:cs typeface="Times New Roman" pitchFamily="18" charset="0"/>
                      </a:endParaRPr>
                    </a:p>
                  </a:txBody>
                  <a:tcPr/>
                </a:tc>
                <a:tc>
                  <a:txBody>
                    <a:bodyPr/>
                    <a:lstStyle/>
                    <a:p>
                      <a:r>
                        <a:rPr lang="en-IN" sz="1400" b="0" dirty="0">
                          <a:latin typeface="Times New Roman" pitchFamily="18" charset="0"/>
                          <a:cs typeface="Times New Roman" pitchFamily="18" charset="0"/>
                        </a:rPr>
                        <a:t>Gap</a:t>
                      </a:r>
                      <a:r>
                        <a:rPr lang="en-IN" dirty="0">
                          <a:latin typeface="Times New Roman" pitchFamily="18" charset="0"/>
                          <a:cs typeface="Times New Roman" pitchFamily="18" charset="0"/>
                        </a:rPr>
                        <a:t> </a:t>
                      </a:r>
                      <a:r>
                        <a:rPr lang="en-IN" sz="1400" b="0" dirty="0">
                          <a:latin typeface="Times New Roman" pitchFamily="18" charset="0"/>
                          <a:cs typeface="Times New Roman" pitchFamily="18" charset="0"/>
                        </a:rPr>
                        <a:t>Identified</a:t>
                      </a:r>
                      <a:r>
                        <a:rPr lang="en-IN" sz="1400" b="0" baseline="0" dirty="0">
                          <a:latin typeface="Times New Roman" pitchFamily="18" charset="0"/>
                          <a:cs typeface="Times New Roman" pitchFamily="18" charset="0"/>
                        </a:rPr>
                        <a:t> /</a:t>
                      </a:r>
                      <a:r>
                        <a:rPr lang="en-IN" sz="1400" b="0" dirty="0">
                          <a:latin typeface="Times New Roman" pitchFamily="18" charset="0"/>
                          <a:cs typeface="Times New Roman" pitchFamily="18" charset="0"/>
                        </a:rPr>
                        <a:t>Scope for future</a:t>
                      </a:r>
                      <a:r>
                        <a:rPr lang="en-IN" sz="1400" b="0" baseline="0" dirty="0">
                          <a:latin typeface="Times New Roman" pitchFamily="18" charset="0"/>
                          <a:cs typeface="Times New Roman" pitchFamily="18" charset="0"/>
                        </a:rPr>
                        <a:t> work</a:t>
                      </a:r>
                      <a:endParaRPr lang="en-US" sz="1400" b="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853634">
                <a:tc>
                  <a:txBody>
                    <a:bodyPr/>
                    <a:lstStyle/>
                    <a:p>
                      <a:r>
                        <a:rPr lang="en-IN" sz="1200" dirty="0"/>
                        <a:t>1.</a:t>
                      </a:r>
                      <a:endParaRPr lang="en-US" sz="1200" dirty="0"/>
                    </a:p>
                  </a:txBody>
                  <a:tcPr/>
                </a:tc>
                <a:tc>
                  <a:txBody>
                    <a:bodyPr/>
                    <a:lstStyle/>
                    <a:p>
                      <a:r>
                        <a:rPr lang="en-IN" sz="1200" b="0" kern="1200" dirty="0">
                          <a:solidFill>
                            <a:schemeClr val="dk1"/>
                          </a:solidFill>
                          <a:effectLst/>
                          <a:latin typeface="Times New Roman" panose="02020603050405020304" pitchFamily="18" charset="0"/>
                          <a:ea typeface="+mn-ea"/>
                          <a:cs typeface="Times New Roman" panose="02020603050405020304" pitchFamily="18" charset="0"/>
                        </a:rPr>
                        <a:t>RFID based Smart Shopping Automation System</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IN" sz="1200" b="0" kern="1200" dirty="0">
                          <a:solidFill>
                            <a:schemeClr val="dk1"/>
                          </a:solidFill>
                          <a:effectLst/>
                          <a:latin typeface="Times New Roman" panose="02020603050405020304" pitchFamily="18" charset="0"/>
                          <a:ea typeface="+mn-ea"/>
                          <a:cs typeface="Times New Roman" panose="02020603050405020304" pitchFamily="18" charset="0"/>
                        </a:rPr>
                        <a:t>By using smartphone</a:t>
                      </a:r>
                      <a:endParaRPr lang="en-US" sz="1200" b="0" dirty="0">
                        <a:latin typeface="Times New Roman" panose="02020603050405020304" pitchFamily="18" charset="0"/>
                        <a:cs typeface="Times New Roman" panose="02020603050405020304" pitchFamily="18" charset="0"/>
                      </a:endParaRPr>
                    </a:p>
                  </a:txBody>
                  <a:tcPr/>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system is fully automated, reliable &amp; convenient.</a:t>
                      </a:r>
                    </a:p>
                  </a:txBody>
                  <a:tcPr marL="68580" marR="68580" marT="0" marB="0"/>
                </a:tc>
                <a:tc>
                  <a:txBody>
                    <a:bodyPr/>
                    <a:lstStyle/>
                    <a:p>
                      <a:r>
                        <a:rPr lang="en-IN" sz="1200" b="0" kern="1200" dirty="0">
                          <a:solidFill>
                            <a:schemeClr val="dk1"/>
                          </a:solidFill>
                          <a:effectLst/>
                          <a:latin typeface="Times New Roman" panose="02020603050405020304" pitchFamily="18" charset="0"/>
                          <a:ea typeface="+mn-ea"/>
                          <a:cs typeface="Times New Roman" panose="02020603050405020304" pitchFamily="18" charset="0"/>
                        </a:rPr>
                        <a:t>Time saving &amp; fun shopping experience</a:t>
                      </a:r>
                      <a:endParaRPr lang="en-US"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860469">
                <a:tc>
                  <a:txBody>
                    <a:bodyPr/>
                    <a:lstStyle/>
                    <a:p>
                      <a:r>
                        <a:rPr lang="en-US" sz="1200" dirty="0"/>
                        <a:t>2.</a:t>
                      </a:r>
                    </a:p>
                  </a:txBody>
                  <a:tcPr/>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RFID and Android Based Smart Ticketing and Destination Announcement System</a:t>
                      </a: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analysing</a:t>
                      </a: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helps reduce chaos and ensures a smoother travel for passengers onboard.</a:t>
                      </a: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Easy to track &amp; monitor everything</a:t>
                      </a:r>
                    </a:p>
                  </a:txBody>
                  <a:tcPr marL="68580" marR="68580" marT="0" marB="0"/>
                </a:tc>
                <a:extLst>
                  <a:ext uri="{0D108BD9-81ED-4DB2-BD59-A6C34878D82A}">
                    <a16:rowId xmlns:a16="http://schemas.microsoft.com/office/drawing/2014/main" val="10002"/>
                  </a:ext>
                </a:extLst>
              </a:tr>
              <a:tr h="1165826">
                <a:tc>
                  <a:txBody>
                    <a:bodyPr/>
                    <a:lstStyle/>
                    <a:p>
                      <a:r>
                        <a:rPr lang="en-US" sz="1200" dirty="0"/>
                        <a:t>3.</a:t>
                      </a:r>
                    </a:p>
                  </a:txBody>
                  <a:tcPr/>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RFID based Smart Transportation System with Android Application</a:t>
                      </a:r>
                    </a:p>
                  </a:txBody>
                  <a:tcPr marL="68580" marR="68580" marT="0" marB="0"/>
                </a:tc>
                <a:tc>
                  <a:txBody>
                    <a:bodyPr/>
                    <a:lstStyle/>
                    <a:p>
                      <a:pPr marL="6350" marR="157480" indent="-6350" algn="l">
                        <a:lnSpc>
                          <a:spcPct val="103000"/>
                        </a:lnSpc>
                        <a:spcAft>
                          <a:spcPts val="30"/>
                        </a:spcAft>
                        <a:tabLst>
                          <a:tab pos="716280" algn="l"/>
                        </a:tabLst>
                      </a:pPr>
                      <a:r>
                        <a:rPr lang="en-US"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using Radio Frequency</a:t>
                      </a:r>
                      <a:endPar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Easy accessibility to the system will draw passenger’s interest to use the public transport</a:t>
                      </a: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system will significantly reduce the traffic flows in the road.</a:t>
                      </a:r>
                    </a:p>
                  </a:txBody>
                  <a:tcPr marL="68580" marR="68580" marT="0" marB="0"/>
                </a:tc>
                <a:extLst>
                  <a:ext uri="{0D108BD9-81ED-4DB2-BD59-A6C34878D82A}">
                    <a16:rowId xmlns:a16="http://schemas.microsoft.com/office/drawing/2014/main" val="10003"/>
                  </a:ext>
                </a:extLst>
              </a:tr>
              <a:tr h="1323339">
                <a:tc>
                  <a:txBody>
                    <a:bodyPr/>
                    <a:lstStyle/>
                    <a:p>
                      <a:r>
                        <a:rPr lang="en-US" sz="1200" dirty="0"/>
                        <a:t>4.</a:t>
                      </a:r>
                    </a:p>
                  </a:txBody>
                  <a:tcPr/>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Automated Toll Collection System Based on RFID Sensor</a:t>
                      </a:r>
                    </a:p>
                  </a:txBody>
                  <a:tcPr marL="68580" marR="68580" marT="0" marB="0"/>
                </a:tc>
                <a:tc>
                  <a:txBody>
                    <a:bodyPr/>
                    <a:lstStyle/>
                    <a:p>
                      <a:pPr marL="6350" marR="157480" indent="-6350" algn="l">
                        <a:lnSpc>
                          <a:spcPct val="103000"/>
                        </a:lnSpc>
                        <a:spcAft>
                          <a:spcPts val="30"/>
                        </a:spcAft>
                        <a:tabLst>
                          <a:tab pos="716280" algn="l"/>
                        </a:tabLst>
                      </a:pPr>
                      <a:r>
                        <a:rPr lang="en-US"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lang="en-IN" sz="12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icrocontroller</a:t>
                      </a: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a:t>
                      </a: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will not only save the valuable time but also eliminate the corruption in the toll plaza.</a:t>
                      </a:r>
                    </a:p>
                  </a:txBody>
                  <a:tcPr marL="68580" marR="68580" marT="0" marB="0"/>
                </a:tc>
                <a:tc>
                  <a:txBody>
                    <a:bodyPr/>
                    <a:lstStyle/>
                    <a:p>
                      <a:pPr marL="6350" marR="157480" indent="-6350" algn="l">
                        <a:lnSpc>
                          <a:spcPct val="103000"/>
                        </a:lnSpc>
                        <a:spcAft>
                          <a:spcPts val="30"/>
                        </a:spcAft>
                        <a:tabLst>
                          <a:tab pos="716280" algn="l"/>
                        </a:tabLst>
                      </a:pPr>
                      <a:r>
                        <a:rPr lang="en-IN" sz="12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transportation system smarter and more secured.</a:t>
                      </a: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4221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Block Diagram</a:t>
            </a:r>
            <a:endParaRPr lang="en-US" sz="40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772816"/>
            <a:ext cx="7272808"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8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404664"/>
            <a:ext cx="6589199" cy="1280890"/>
          </a:xfrm>
        </p:spPr>
        <p:txBody>
          <a:bodyPr>
            <a:normAutofit/>
          </a:bodyPr>
          <a:lstStyle/>
          <a:p>
            <a:r>
              <a:rPr lang="en-IN" sz="4000" dirty="0">
                <a:latin typeface="Times New Roman" pitchFamily="18" charset="0"/>
                <a:cs typeface="Times New Roman" pitchFamily="18" charset="0"/>
              </a:rPr>
              <a:t>Proposed System</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043608" y="1196752"/>
            <a:ext cx="7632848" cy="5256584"/>
          </a:xfrm>
        </p:spPr>
        <p:txBody>
          <a:bodyPr>
            <a:noAutofit/>
          </a:bodyPr>
          <a:lstStyle/>
          <a:p>
            <a:r>
              <a:rPr lang="en-US" dirty="0">
                <a:latin typeface="Times New Roman" pitchFamily="18" charset="0"/>
                <a:cs typeface="Times New Roman" pitchFamily="18" charset="0"/>
              </a:rPr>
              <a:t>Radio Frequency Identification (RFID) is a generic term for technologies that use radio waves to automatically identify and track product, animal, or person by means of using RFID tags that are applied or incorporated on them.</a:t>
            </a:r>
          </a:p>
          <a:p>
            <a:r>
              <a:rPr lang="en-US" dirty="0">
                <a:latin typeface="Times New Roman" pitchFamily="18" charset="0"/>
                <a:cs typeface="Times New Roman" pitchFamily="18" charset="0"/>
              </a:rPr>
              <a:t> An RFID system consists of For the purpose of Bus Identification, the tags are embedded into the bus. </a:t>
            </a:r>
          </a:p>
          <a:p>
            <a:r>
              <a:rPr lang="en-US" dirty="0">
                <a:latin typeface="Times New Roman" pitchFamily="18" charset="0"/>
                <a:cs typeface="Times New Roman" pitchFamily="18" charset="0"/>
              </a:rPr>
              <a:t>Each bus or Train will have two tags: one is at front and other is at rear. </a:t>
            </a:r>
          </a:p>
          <a:p>
            <a:r>
              <a:rPr lang="en-US" dirty="0">
                <a:latin typeface="Times New Roman" pitchFamily="18" charset="0"/>
                <a:cs typeface="Times New Roman" pitchFamily="18" charset="0"/>
              </a:rPr>
              <a:t>The front tag will inform the reader about its arrival to the bus stop whereas the rear one informs its departure.</a:t>
            </a:r>
          </a:p>
          <a:p>
            <a:r>
              <a:rPr lang="en-US" dirty="0">
                <a:latin typeface="Times New Roman" pitchFamily="18" charset="0"/>
                <a:cs typeface="Times New Roman" pitchFamily="18" charset="0"/>
              </a:rPr>
              <a:t> Each bus will also have a reader that is connected to the main server for charging of ticket fare from the passengers through a keypad attached with the reader on which the passengers give the information of their departure &amp; destination locations.</a:t>
            </a:r>
          </a:p>
          <a:p>
            <a:r>
              <a:rPr lang="en-US" dirty="0">
                <a:latin typeface="Times New Roman" pitchFamily="18" charset="0"/>
                <a:cs typeface="Times New Roman" pitchFamily="18" charset="0"/>
              </a:rPr>
              <a:t> The reader sends the electromagnetic waves to the tag.</a:t>
            </a:r>
          </a:p>
          <a:p>
            <a:r>
              <a:rPr lang="en-US" dirty="0">
                <a:latin typeface="Times New Roman" pitchFamily="18" charset="0"/>
                <a:cs typeface="Times New Roman" pitchFamily="18" charset="0"/>
              </a:rPr>
              <a:t> The tags draw the power from this wave and return back the bus information, which are stored in its memory to reader</a:t>
            </a:r>
          </a:p>
        </p:txBody>
      </p:sp>
    </p:spTree>
    <p:extLst>
      <p:ext uri="{BB962C8B-B14F-4D97-AF65-F5344CB8AC3E}">
        <p14:creationId xmlns:p14="http://schemas.microsoft.com/office/powerpoint/2010/main" val="1183530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196752"/>
            <a:ext cx="8136904" cy="5400600"/>
          </a:xfrm>
        </p:spPr>
        <p:txBody>
          <a:bodyPr>
            <a:normAutofit/>
          </a:bodyPr>
          <a:lstStyle/>
          <a:p>
            <a:r>
              <a:rPr lang="en-US" dirty="0">
                <a:latin typeface="Times New Roman" pitchFamily="18" charset="0"/>
                <a:cs typeface="Times New Roman" pitchFamily="18" charset="0"/>
              </a:rPr>
              <a:t>. The readers again demodulate this wave and convert it as a digital data. For the purpose of Ticketing, the operational feature of the cards is almost the same but here the tags are attached to special cards carried by the passengers and the reader collects the detail from them. </a:t>
            </a:r>
          </a:p>
          <a:p>
            <a:r>
              <a:rPr lang="en-US" dirty="0">
                <a:latin typeface="Times New Roman" pitchFamily="18" charset="0"/>
                <a:cs typeface="Times New Roman" pitchFamily="18" charset="0"/>
              </a:rPr>
              <a:t>By using RFID technology in ticketing system, allowing passengers to "tag on" and "tag off" and be charged automatically, according to how many zones they have travelled. a tag, basically a microchip with an antenna and an interrogator or reader with an antenna. Most RFID tags contain at least two parts that is shown in figure1. </a:t>
            </a:r>
          </a:p>
          <a:p>
            <a:r>
              <a:rPr lang="en-US" dirty="0">
                <a:latin typeface="Times New Roman" pitchFamily="18" charset="0"/>
                <a:cs typeface="Times New Roman" pitchFamily="18" charset="0"/>
              </a:rPr>
              <a:t>One is an integrated circuit for storing and processing information, modulating and demodulating a radio-frequency (RF) signal, and other specialized functions.</a:t>
            </a:r>
          </a:p>
          <a:p>
            <a:r>
              <a:rPr lang="en-US" dirty="0">
                <a:latin typeface="Times New Roman" pitchFamily="18" charset="0"/>
                <a:cs typeface="Times New Roman" pitchFamily="18" charset="0"/>
              </a:rPr>
              <a:t> The second is an antenna for receiving and transmitting the signal. The reader It sends out electromagnetic waves.</a:t>
            </a:r>
          </a:p>
          <a:p>
            <a:r>
              <a:rPr lang="en-US" dirty="0">
                <a:latin typeface="Times New Roman" pitchFamily="18" charset="0"/>
                <a:cs typeface="Times New Roman" pitchFamily="18" charset="0"/>
              </a:rPr>
              <a:t> The tag antenna is tuned to receive these waves. A passive RFID tag draws power from field created by the reader and uses it to power the microchip's circuits. </a:t>
            </a:r>
          </a:p>
          <a:p>
            <a:r>
              <a:rPr lang="en-US" dirty="0">
                <a:latin typeface="Times New Roman" pitchFamily="18" charset="0"/>
                <a:cs typeface="Times New Roman" pitchFamily="18" charset="0"/>
              </a:rPr>
              <a:t>The chip then modulates the waves that the tag sends back to the reader and the reader converts the new waves into digital data.</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Circuit Diagram</a:t>
            </a:r>
            <a:endParaRPr lang="en-US" sz="4000" dirty="0">
              <a:latin typeface="Times New Roman" pitchFamily="18" charset="0"/>
              <a:cs typeface="Times New Roman" pitchFamily="18" charset="0"/>
            </a:endParaRPr>
          </a:p>
        </p:txBody>
      </p:sp>
      <p:pic>
        <p:nvPicPr>
          <p:cNvPr id="6" name="Content Placeholder 5" descr="WhatsApp Image 2021-06-11 at 12.49.50 PM.jpeg"/>
          <p:cNvPicPr>
            <a:picLocks noGrp="1" noChangeAspect="1"/>
          </p:cNvPicPr>
          <p:nvPr>
            <p:ph idx="1"/>
          </p:nvPr>
        </p:nvPicPr>
        <p:blipFill>
          <a:blip r:embed="rId2" cstate="print"/>
          <a:stretch>
            <a:fillRect/>
          </a:stretch>
        </p:blipFill>
        <p:spPr>
          <a:xfrm>
            <a:off x="395536" y="1340768"/>
            <a:ext cx="8424936" cy="5256584"/>
          </a:xfrm>
        </p:spPr>
      </p:pic>
    </p:spTree>
    <p:extLst>
      <p:ext uri="{BB962C8B-B14F-4D97-AF65-F5344CB8AC3E}">
        <p14:creationId xmlns:p14="http://schemas.microsoft.com/office/powerpoint/2010/main" val="107490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Simulation</a:t>
            </a:r>
            <a:endParaRPr lang="en-US" sz="4000" dirty="0">
              <a:latin typeface="Times New Roman" pitchFamily="18" charset="0"/>
              <a:cs typeface="Times New Roman" pitchFamily="18" charset="0"/>
            </a:endParaRPr>
          </a:p>
        </p:txBody>
      </p:sp>
      <p:pic>
        <p:nvPicPr>
          <p:cNvPr id="9" name="Content Placeholder 8" descr="WhatsApp Image 2021-06-11 at 12.50.19 PM.jpeg"/>
          <p:cNvPicPr>
            <a:picLocks noGrp="1" noChangeAspect="1"/>
          </p:cNvPicPr>
          <p:nvPr>
            <p:ph idx="1"/>
          </p:nvPr>
        </p:nvPicPr>
        <p:blipFill>
          <a:blip r:embed="rId2" cstate="print"/>
          <a:stretch>
            <a:fillRect/>
          </a:stretch>
        </p:blipFill>
        <p:spPr>
          <a:xfrm>
            <a:off x="395536" y="1340768"/>
            <a:ext cx="8352928" cy="5328592"/>
          </a:xfrm>
        </p:spPr>
      </p:pic>
    </p:spTree>
    <p:extLst>
      <p:ext uri="{BB962C8B-B14F-4D97-AF65-F5344CB8AC3E}">
        <p14:creationId xmlns:p14="http://schemas.microsoft.com/office/powerpoint/2010/main" val="4381790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159</TotalTime>
  <Words>980</Words>
  <Application>Microsoft Office PowerPoint</Application>
  <PresentationFormat>On-screen Show (4:3)</PresentationFormat>
  <Paragraphs>75</Paragraphs>
  <Slides>15</Slides>
  <Notes>0</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Wisp</vt:lpstr>
      <vt:lpstr>   Dr.D.Y.Patil Institute of Technology,Pimpri,Pune-18 Department of Electronics and Telecommunication Engineering  Project Review Presentation  Project Title:-RFID Based Smart Master Card For Bus,Train,Metro Ticketing</vt:lpstr>
      <vt:lpstr>Problem Statement</vt:lpstr>
      <vt:lpstr>Objective</vt:lpstr>
      <vt:lpstr>Literature Survey</vt:lpstr>
      <vt:lpstr>Block Diagram</vt:lpstr>
      <vt:lpstr>Proposed System</vt:lpstr>
      <vt:lpstr>PowerPoint Presentation</vt:lpstr>
      <vt:lpstr>Circuit Diagram</vt:lpstr>
      <vt:lpstr>Simulation</vt:lpstr>
      <vt:lpstr>PowerPoint Presentation</vt:lpstr>
      <vt:lpstr>Simulation Output</vt:lpstr>
      <vt:lpstr>Simulation Video</vt:lpstr>
      <vt:lpstr>PCB Layout</vt:lpstr>
      <vt:lpstr>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dc:creator>
  <cp:lastModifiedBy>Unknown User</cp:lastModifiedBy>
  <cp:revision>22</cp:revision>
  <dcterms:created xsi:type="dcterms:W3CDTF">2021-06-10T06:48:50Z</dcterms:created>
  <dcterms:modified xsi:type="dcterms:W3CDTF">2021-06-11T10:25:25Z</dcterms:modified>
</cp:coreProperties>
</file>